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5" r:id="rId2"/>
    <p:sldId id="262" r:id="rId3"/>
    <p:sldId id="269" r:id="rId4"/>
    <p:sldId id="270" r:id="rId5"/>
    <p:sldId id="267" r:id="rId6"/>
    <p:sldId id="281" r:id="rId7"/>
    <p:sldId id="272" r:id="rId8"/>
    <p:sldId id="273" r:id="rId9"/>
    <p:sldId id="275" r:id="rId10"/>
    <p:sldId id="266" r:id="rId11"/>
    <p:sldId id="286" r:id="rId12"/>
    <p:sldId id="287" r:id="rId13"/>
    <p:sldId id="288" r:id="rId14"/>
    <p:sldId id="268" r:id="rId15"/>
    <p:sldId id="278" r:id="rId16"/>
    <p:sldId id="279" r:id="rId17"/>
    <p:sldId id="289" r:id="rId18"/>
    <p:sldId id="290" r:id="rId19"/>
    <p:sldId id="291" r:id="rId20"/>
    <p:sldId id="292" r:id="rId21"/>
    <p:sldId id="293" r:id="rId22"/>
    <p:sldId id="294" r:id="rId23"/>
  </p:sldIdLst>
  <p:sldSz cx="12192000" cy="6858000"/>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30" autoAdjust="0"/>
    <p:restoredTop sz="94753" autoAdjust="0"/>
  </p:normalViewPr>
  <p:slideViewPr>
    <p:cSldViewPr snapToGrid="0">
      <p:cViewPr varScale="1">
        <p:scale>
          <a:sx n="124" d="100"/>
          <a:sy n="124" d="100"/>
        </p:scale>
        <p:origin x="3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37A3039-D180-4A43-8E87-D7D7E602BEA9}" type="datetimeFigureOut">
              <a:rPr lang="en-GB" smtClean="0"/>
              <a:t>12/04/2023</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F74444E-5D54-4DED-80A2-267F4847140D}" type="slidenum">
              <a:rPr lang="en-GB" smtClean="0"/>
              <a:t>‹#›</a:t>
            </a:fld>
            <a:endParaRPr lang="en-GB"/>
          </a:p>
        </p:txBody>
      </p:sp>
    </p:spTree>
    <p:extLst>
      <p:ext uri="{BB962C8B-B14F-4D97-AF65-F5344CB8AC3E}">
        <p14:creationId xmlns:p14="http://schemas.microsoft.com/office/powerpoint/2010/main" val="375037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74444E-5D54-4DED-80A2-267F4847140D}" type="slidenum">
              <a:rPr lang="en-GB" smtClean="0"/>
              <a:t>6</a:t>
            </a:fld>
            <a:endParaRPr lang="en-GB"/>
          </a:p>
        </p:txBody>
      </p:sp>
    </p:spTree>
    <p:extLst>
      <p:ext uri="{BB962C8B-B14F-4D97-AF65-F5344CB8AC3E}">
        <p14:creationId xmlns:p14="http://schemas.microsoft.com/office/powerpoint/2010/main" val="7118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CF74444E-5D54-4DED-80A2-267F4847140D}" type="slidenum">
              <a:rPr lang="en-GB" smtClean="0"/>
              <a:t>7</a:t>
            </a:fld>
            <a:endParaRPr lang="en-GB"/>
          </a:p>
        </p:txBody>
      </p:sp>
    </p:spTree>
    <p:extLst>
      <p:ext uri="{BB962C8B-B14F-4D97-AF65-F5344CB8AC3E}">
        <p14:creationId xmlns:p14="http://schemas.microsoft.com/office/powerpoint/2010/main" val="229090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74444E-5D54-4DED-80A2-267F4847140D}" type="slidenum">
              <a:rPr lang="en-GB" smtClean="0"/>
              <a:t>16</a:t>
            </a:fld>
            <a:endParaRPr lang="en-GB"/>
          </a:p>
        </p:txBody>
      </p:sp>
    </p:spTree>
    <p:extLst>
      <p:ext uri="{BB962C8B-B14F-4D97-AF65-F5344CB8AC3E}">
        <p14:creationId xmlns:p14="http://schemas.microsoft.com/office/powerpoint/2010/main" val="1767146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74444E-5D54-4DED-80A2-267F4847140D}" type="slidenum">
              <a:rPr lang="en-GB" smtClean="0"/>
              <a:t>18</a:t>
            </a:fld>
            <a:endParaRPr lang="en-GB"/>
          </a:p>
        </p:txBody>
      </p:sp>
    </p:spTree>
    <p:extLst>
      <p:ext uri="{BB962C8B-B14F-4D97-AF65-F5344CB8AC3E}">
        <p14:creationId xmlns:p14="http://schemas.microsoft.com/office/powerpoint/2010/main" val="892338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36D7314A-577A-42BB-ACFF-0868EBEEF0CB}" type="datetime1">
              <a:rPr lang="lv-LV" smtClean="0"/>
              <a:t>12.04.2023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503A482-B26E-4619-8C05-999878A4E0F4}" type="slidenum">
              <a:rPr lang="lv-LV" smtClean="0"/>
              <a:t>‹#›</a:t>
            </a:fld>
            <a:endParaRPr lang="lv-LV"/>
          </a:p>
        </p:txBody>
      </p:sp>
    </p:spTree>
    <p:extLst>
      <p:ext uri="{BB962C8B-B14F-4D97-AF65-F5344CB8AC3E}">
        <p14:creationId xmlns:p14="http://schemas.microsoft.com/office/powerpoint/2010/main" val="247538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65F6F59A-7FA1-468E-9E72-1FB9FE23F083}" type="datetime1">
              <a:rPr lang="lv-LV" smtClean="0"/>
              <a:t>12.04.2023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503A482-B26E-4619-8C05-999878A4E0F4}" type="slidenum">
              <a:rPr lang="lv-LV" smtClean="0"/>
              <a:t>‹#›</a:t>
            </a:fld>
            <a:endParaRPr lang="lv-LV"/>
          </a:p>
        </p:txBody>
      </p:sp>
    </p:spTree>
    <p:extLst>
      <p:ext uri="{BB962C8B-B14F-4D97-AF65-F5344CB8AC3E}">
        <p14:creationId xmlns:p14="http://schemas.microsoft.com/office/powerpoint/2010/main" val="3752031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F2C3B542-BBFB-48D2-B561-975D0903B9DF}" type="datetime1">
              <a:rPr lang="lv-LV" smtClean="0"/>
              <a:t>12.04.2023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503A482-B26E-4619-8C05-999878A4E0F4}" type="slidenum">
              <a:rPr lang="lv-LV" smtClean="0"/>
              <a:t>‹#›</a:t>
            </a:fld>
            <a:endParaRPr lang="lv-LV"/>
          </a:p>
        </p:txBody>
      </p:sp>
    </p:spTree>
    <p:extLst>
      <p:ext uri="{BB962C8B-B14F-4D97-AF65-F5344CB8AC3E}">
        <p14:creationId xmlns:p14="http://schemas.microsoft.com/office/powerpoint/2010/main" val="180087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566AB199-6E77-4BCF-B871-6A3C2C84CFC7}" type="datetime1">
              <a:rPr lang="lv-LV" smtClean="0"/>
              <a:t>12.04.2023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503A482-B26E-4619-8C05-999878A4E0F4}" type="slidenum">
              <a:rPr lang="lv-LV" smtClean="0"/>
              <a:t>‹#›</a:t>
            </a:fld>
            <a:endParaRPr lang="lv-LV"/>
          </a:p>
        </p:txBody>
      </p:sp>
    </p:spTree>
    <p:extLst>
      <p:ext uri="{BB962C8B-B14F-4D97-AF65-F5344CB8AC3E}">
        <p14:creationId xmlns:p14="http://schemas.microsoft.com/office/powerpoint/2010/main" val="404263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3038B9-DB20-4F27-AF9F-7600885AEC0C}" type="datetime1">
              <a:rPr lang="lv-LV" smtClean="0"/>
              <a:t>12.04.2023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503A482-B26E-4619-8C05-999878A4E0F4}" type="slidenum">
              <a:rPr lang="lv-LV" smtClean="0"/>
              <a:t>‹#›</a:t>
            </a:fld>
            <a:endParaRPr lang="lv-LV"/>
          </a:p>
        </p:txBody>
      </p:sp>
    </p:spTree>
    <p:extLst>
      <p:ext uri="{BB962C8B-B14F-4D97-AF65-F5344CB8AC3E}">
        <p14:creationId xmlns:p14="http://schemas.microsoft.com/office/powerpoint/2010/main" val="76270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AD910E26-ADCB-4738-A885-F081B1667AEA}" type="datetime1">
              <a:rPr lang="lv-LV" smtClean="0"/>
              <a:t>12.04.2023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503A482-B26E-4619-8C05-999878A4E0F4}" type="slidenum">
              <a:rPr lang="lv-LV" smtClean="0"/>
              <a:t>‹#›</a:t>
            </a:fld>
            <a:endParaRPr lang="lv-LV"/>
          </a:p>
        </p:txBody>
      </p:sp>
    </p:spTree>
    <p:extLst>
      <p:ext uri="{BB962C8B-B14F-4D97-AF65-F5344CB8AC3E}">
        <p14:creationId xmlns:p14="http://schemas.microsoft.com/office/powerpoint/2010/main" val="104565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65FDEED4-C3DE-44EB-91D8-EE71A7CB6B7D}" type="datetime1">
              <a:rPr lang="lv-LV" smtClean="0"/>
              <a:t>12.04.2023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503A482-B26E-4619-8C05-999878A4E0F4}" type="slidenum">
              <a:rPr lang="lv-LV" smtClean="0"/>
              <a:t>‹#›</a:t>
            </a:fld>
            <a:endParaRPr lang="lv-LV"/>
          </a:p>
        </p:txBody>
      </p:sp>
    </p:spTree>
    <p:extLst>
      <p:ext uri="{BB962C8B-B14F-4D97-AF65-F5344CB8AC3E}">
        <p14:creationId xmlns:p14="http://schemas.microsoft.com/office/powerpoint/2010/main" val="304092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3659AB56-D66E-4C39-8D84-49D4579347C6}" type="datetime1">
              <a:rPr lang="lv-LV" smtClean="0"/>
              <a:t>12.04.2023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503A482-B26E-4619-8C05-999878A4E0F4}" type="slidenum">
              <a:rPr lang="lv-LV" smtClean="0"/>
              <a:t>‹#›</a:t>
            </a:fld>
            <a:endParaRPr lang="lv-LV"/>
          </a:p>
        </p:txBody>
      </p:sp>
    </p:spTree>
    <p:extLst>
      <p:ext uri="{BB962C8B-B14F-4D97-AF65-F5344CB8AC3E}">
        <p14:creationId xmlns:p14="http://schemas.microsoft.com/office/powerpoint/2010/main" val="396838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7914C-480D-48E5-B3FB-361236C2188E}" type="datetime1">
              <a:rPr lang="lv-LV" smtClean="0"/>
              <a:t>12.04.2023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F503A482-B26E-4619-8C05-999878A4E0F4}" type="slidenum">
              <a:rPr lang="lv-LV" smtClean="0"/>
              <a:t>‹#›</a:t>
            </a:fld>
            <a:endParaRPr lang="lv-LV"/>
          </a:p>
        </p:txBody>
      </p:sp>
    </p:spTree>
    <p:extLst>
      <p:ext uri="{BB962C8B-B14F-4D97-AF65-F5344CB8AC3E}">
        <p14:creationId xmlns:p14="http://schemas.microsoft.com/office/powerpoint/2010/main" val="419902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E23BEA-AE4D-4AD1-B5D0-1067D8F28447}" type="datetime1">
              <a:rPr lang="lv-LV" smtClean="0"/>
              <a:t>12.04.2023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503A482-B26E-4619-8C05-999878A4E0F4}" type="slidenum">
              <a:rPr lang="lv-LV" smtClean="0"/>
              <a:t>‹#›</a:t>
            </a:fld>
            <a:endParaRPr lang="lv-LV"/>
          </a:p>
        </p:txBody>
      </p:sp>
    </p:spTree>
    <p:extLst>
      <p:ext uri="{BB962C8B-B14F-4D97-AF65-F5344CB8AC3E}">
        <p14:creationId xmlns:p14="http://schemas.microsoft.com/office/powerpoint/2010/main" val="359818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B227A7-C417-4675-9FBA-4CD585A0B6FD}" type="datetime1">
              <a:rPr lang="lv-LV" smtClean="0"/>
              <a:t>12.04.2023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503A482-B26E-4619-8C05-999878A4E0F4}" type="slidenum">
              <a:rPr lang="lv-LV" smtClean="0"/>
              <a:t>‹#›</a:t>
            </a:fld>
            <a:endParaRPr lang="lv-LV"/>
          </a:p>
        </p:txBody>
      </p:sp>
    </p:spTree>
    <p:extLst>
      <p:ext uri="{BB962C8B-B14F-4D97-AF65-F5344CB8AC3E}">
        <p14:creationId xmlns:p14="http://schemas.microsoft.com/office/powerpoint/2010/main" val="361470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E877F-D5D6-4B96-B06B-0E50A54E7681}" type="datetime1">
              <a:rPr lang="lv-LV" smtClean="0"/>
              <a:t>12.04.2023</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3A482-B26E-4619-8C05-999878A4E0F4}" type="slidenum">
              <a:rPr lang="lv-LV" smtClean="0"/>
              <a:t>‹#›</a:t>
            </a:fld>
            <a:endParaRPr lang="lv-LV"/>
          </a:p>
        </p:txBody>
      </p:sp>
    </p:spTree>
    <p:extLst>
      <p:ext uri="{BB962C8B-B14F-4D97-AF65-F5344CB8AC3E}">
        <p14:creationId xmlns:p14="http://schemas.microsoft.com/office/powerpoint/2010/main" val="217906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ILIAS KURSA ATGĀDNE</a:t>
            </a:r>
            <a:endParaRPr lang="lv-LV" dirty="0"/>
          </a:p>
        </p:txBody>
      </p:sp>
      <p:sp>
        <p:nvSpPr>
          <p:cNvPr id="5" name="Rectangle 1"/>
          <p:cNvSpPr>
            <a:spLocks noGrp="1" noChangeArrowheads="1"/>
          </p:cNvSpPr>
          <p:nvPr>
            <p:ph idx="1"/>
          </p:nvPr>
        </p:nvSpPr>
        <p:spPr bwMode="auto">
          <a:xfrm>
            <a:off x="1913965" y="1492500"/>
            <a:ext cx="865281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lv-LV" sz="1800" b="1" i="0" u="none" strike="noStrike" cap="none" normalizeH="0" baseline="0" dirty="0" err="1"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Satura</a:t>
            </a:r>
            <a:r>
              <a:rPr kumimoji="0" lang="en-US" altLang="lv-LV" sz="1800" b="1" i="0" u="none" strike="noStrike" cap="none" normalizeH="0" baseline="0" dirty="0"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kumimoji="0" lang="en-US" altLang="lv-LV" sz="1800" b="1" i="0" u="none" strike="noStrike" cap="none" normalizeH="0" baseline="0" dirty="0" err="1"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rādītājs</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Materiālu pievienošana - </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New</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Item</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Materiāla pievienošana </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File</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word</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ppt</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pdf</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video, audio, attēli…………………………………3</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Materiāla pievienošana </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File</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word</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ppt</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pdf</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video, audio, attēli…………………………………4</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Testa veidošana </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Jautājumu veidi (</a:t>
            </a:r>
            <a:r>
              <a:rPr kumimoji="0" lang="lv-LV" altLang="lv-LV" sz="18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Question</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type</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Jautājumu krātuve </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Question</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a:t>
            </a:r>
            <a:r>
              <a:rPr kumimoji="0" lang="en-US"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ol</a:t>
            </a:r>
            <a:r>
              <a:rPr kumimoji="0" lang="en-US"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Test)</a:t>
            </a:r>
            <a:r>
              <a:rPr kumimoji="0" lang="en-US"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Testa veidošana no </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Question</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Pool</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viena)…………………………………………………………………8</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Testa veidošana no </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Question</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Pool</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vairākiem)………………………………………………………….9</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Uzdevuma </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Exercise</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veidošana…………………………………………………………………………………..10</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Ārējā </a:t>
            </a:r>
            <a:r>
              <a:rPr kumimoji="0" lang="lv-LV" altLang="lv-LV" sz="18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linka</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ievietošana………………………………………………………………………………………………..11</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Iekšējā </a:t>
            </a:r>
            <a:r>
              <a:rPr kumimoji="0" lang="lv-LV" altLang="lv-LV" sz="18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linka</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ievietošana……………………………………………………………………………………………..12</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Forums………………………………………………………………………………………………………………………..14</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Video/ audio krātuves </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Media</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Pool</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veidošana……………………………………………………………15</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Pieteikšanās </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Booking</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Pool</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veidošana………………………………………………………………………..16</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Mācību moduļa veidošana </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Module</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ILIAS)</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Interaktīvā attēla veidošana </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(Insert </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Interactive</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Image</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Materiālu grupēšana pa tēmām </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Item</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lv-LV" altLang="lv-LV" sz="18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Group</a:t>
            </a:r>
            <a:r>
              <a:rPr kumimoji="0" lang="lv-LV" altLang="lv-LV" sz="18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Kursa e-vides izskats……………………………………………………………………………………………………22</a:t>
            </a:r>
            <a:endParaRPr kumimoji="0" lang="lv-LV" altLang="lv-LV"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40244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196" y="752583"/>
            <a:ext cx="10515600" cy="1325563"/>
          </a:xfrm>
        </p:spPr>
        <p:txBody>
          <a:bodyPr>
            <a:normAutofit/>
          </a:bodyPr>
          <a:lstStyle/>
          <a:p>
            <a:r>
              <a:rPr lang="lv-LV" sz="4000" b="1" dirty="0" smtClean="0"/>
              <a:t>     </a:t>
            </a:r>
            <a:endParaRPr lang="en-US" sz="4000" b="1" dirty="0"/>
          </a:p>
        </p:txBody>
      </p:sp>
      <p:sp>
        <p:nvSpPr>
          <p:cNvPr id="5" name="Title 1"/>
          <p:cNvSpPr txBox="1">
            <a:spLocks/>
          </p:cNvSpPr>
          <p:nvPr/>
        </p:nvSpPr>
        <p:spPr>
          <a:xfrm>
            <a:off x="2886755" y="76537"/>
            <a:ext cx="72544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smtClean="0"/>
              <a:t>Uzdevuma </a:t>
            </a:r>
            <a:r>
              <a:rPr lang="lv-LV" sz="4000" b="1" i="1" dirty="0" smtClean="0">
                <a:solidFill>
                  <a:srgbClr val="FF0000"/>
                </a:solidFill>
              </a:rPr>
              <a:t>(</a:t>
            </a:r>
            <a:r>
              <a:rPr lang="lv-LV" sz="4000" b="1" i="1" dirty="0" err="1" smtClean="0">
                <a:solidFill>
                  <a:srgbClr val="FF0000"/>
                </a:solidFill>
              </a:rPr>
              <a:t>Exercise</a:t>
            </a:r>
            <a:r>
              <a:rPr lang="lv-LV" sz="4000" b="1" i="1" dirty="0" smtClean="0">
                <a:solidFill>
                  <a:srgbClr val="FF0000"/>
                </a:solidFill>
              </a:rPr>
              <a:t>) </a:t>
            </a:r>
            <a:r>
              <a:rPr lang="lv-LV" sz="4000" b="1" dirty="0" smtClean="0"/>
              <a:t>veidošana</a:t>
            </a:r>
            <a:endParaRPr lang="en-US" sz="4000" b="1" dirty="0"/>
          </a:p>
        </p:txBody>
      </p:sp>
      <p:pic>
        <p:nvPicPr>
          <p:cNvPr id="5122" name="Picture 2"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79" y="1805320"/>
            <a:ext cx="3265029" cy="95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521208" y="1200983"/>
            <a:ext cx="8582967" cy="1754326"/>
          </a:xfrm>
          <a:prstGeom prst="rect">
            <a:avLst/>
          </a:prstGeom>
          <a:noFill/>
        </p:spPr>
        <p:txBody>
          <a:bodyPr wrap="square" rtlCol="0">
            <a:spAutoFit/>
          </a:bodyPr>
          <a:lstStyle/>
          <a:p>
            <a:r>
              <a:rPr lang="lv-LV" b="1" i="1" dirty="0" err="1" smtClean="0"/>
              <a:t>Exercise</a:t>
            </a:r>
            <a:r>
              <a:rPr lang="lv-LV" dirty="0" smtClean="0"/>
              <a:t> atrodams pie </a:t>
            </a:r>
            <a:r>
              <a:rPr lang="lv-LV" b="1" i="1" dirty="0" err="1" smtClean="0"/>
              <a:t>Add</a:t>
            </a:r>
            <a:r>
              <a:rPr lang="lv-LV" b="1" i="1" dirty="0" smtClean="0"/>
              <a:t> New Item</a:t>
            </a:r>
            <a:r>
              <a:rPr lang="lv-LV" dirty="0" smtClean="0"/>
              <a:t>. To </a:t>
            </a:r>
            <a:r>
              <a:rPr lang="lv-LV" dirty="0" err="1" smtClean="0"/>
              <a:t>izvēļoties</a:t>
            </a:r>
            <a:r>
              <a:rPr lang="lv-LV" dirty="0" smtClean="0"/>
              <a:t>, pie </a:t>
            </a:r>
            <a:r>
              <a:rPr lang="lv-LV" i="1" dirty="0" err="1" smtClean="0"/>
              <a:t>Title</a:t>
            </a:r>
            <a:r>
              <a:rPr lang="lv-LV" dirty="0" smtClean="0"/>
              <a:t> ieraksta uzdevuma nosaukumu, jāspiež </a:t>
            </a:r>
            <a:r>
              <a:rPr lang="lv-LV" i="1" dirty="0" err="1" smtClean="0"/>
              <a:t>Add</a:t>
            </a:r>
            <a:r>
              <a:rPr lang="lv-LV" i="1" dirty="0" smtClean="0"/>
              <a:t> </a:t>
            </a:r>
            <a:r>
              <a:rPr lang="lv-LV" i="1" dirty="0" err="1" smtClean="0"/>
              <a:t>Exercise</a:t>
            </a:r>
            <a:r>
              <a:rPr lang="lv-LV" dirty="0" smtClean="0"/>
              <a:t>. Izvēlas uzdevuma veidu (piemēram, </a:t>
            </a:r>
            <a:r>
              <a:rPr lang="lv-LV" i="1" dirty="0" err="1" smtClean="0"/>
              <a:t>Upload</a:t>
            </a:r>
            <a:r>
              <a:rPr lang="lv-LV" dirty="0" smtClean="0"/>
              <a:t> vai </a:t>
            </a:r>
            <a:r>
              <a:rPr lang="lv-LV" i="1" dirty="0" err="1" smtClean="0"/>
              <a:t>Team</a:t>
            </a:r>
            <a:r>
              <a:rPr lang="lv-LV" i="1" dirty="0" smtClean="0"/>
              <a:t> </a:t>
            </a:r>
            <a:r>
              <a:rPr lang="lv-LV" i="1" dirty="0" err="1" smtClean="0"/>
              <a:t>Upload</a:t>
            </a:r>
            <a:r>
              <a:rPr lang="lv-LV" dirty="0" smtClean="0"/>
              <a:t>), </a:t>
            </a:r>
            <a:r>
              <a:rPr lang="lv-LV" dirty="0"/>
              <a:t>pēc tam </a:t>
            </a:r>
            <a:r>
              <a:rPr lang="lv-LV" dirty="0" smtClean="0"/>
              <a:t>spiež </a:t>
            </a:r>
            <a:r>
              <a:rPr lang="lv-LV" i="1" dirty="0" smtClean="0"/>
              <a:t>Add </a:t>
            </a:r>
            <a:r>
              <a:rPr lang="lv-LV" i="1" dirty="0" err="1"/>
              <a:t>Assignment</a:t>
            </a:r>
            <a:r>
              <a:rPr lang="lv-LV" dirty="0" smtClean="0"/>
              <a:t>.</a:t>
            </a:r>
          </a:p>
          <a:p>
            <a:r>
              <a:rPr lang="lv-LV" dirty="0"/>
              <a:t>Ieraksta vēlreiz uzdevuma nosaukumu, pie </a:t>
            </a:r>
            <a:r>
              <a:rPr lang="lv-LV" i="1" dirty="0" err="1"/>
              <a:t>Work</a:t>
            </a:r>
            <a:r>
              <a:rPr lang="lv-LV" i="1" dirty="0"/>
              <a:t> </a:t>
            </a:r>
            <a:r>
              <a:rPr lang="lv-LV" i="1" dirty="0" err="1"/>
              <a:t>Instructions</a:t>
            </a:r>
            <a:r>
              <a:rPr lang="lv-LV" i="1" dirty="0"/>
              <a:t> </a:t>
            </a:r>
            <a:r>
              <a:rPr lang="lv-LV" dirty="0"/>
              <a:t>var ierakstīt uzdevuma nosacījumus, zem </a:t>
            </a:r>
            <a:r>
              <a:rPr lang="lv-LV" i="1" dirty="0" err="1"/>
              <a:t>Work</a:t>
            </a:r>
            <a:r>
              <a:rPr lang="lv-LV" i="1" dirty="0"/>
              <a:t> </a:t>
            </a:r>
            <a:r>
              <a:rPr lang="lv-LV" i="1" dirty="0" err="1"/>
              <a:t>Instructions</a:t>
            </a:r>
            <a:r>
              <a:rPr lang="lv-LV" i="1" dirty="0"/>
              <a:t> </a:t>
            </a:r>
            <a:r>
              <a:rPr lang="lv-LV" dirty="0"/>
              <a:t>ir arī iespēja pievienot failu, ja tas nepieciešams uzdevuma izpildei</a:t>
            </a:r>
            <a:r>
              <a:rPr lang="lv-LV" dirty="0" smtClean="0"/>
              <a:t>.</a:t>
            </a:r>
            <a:endParaRPr lang="en-US" dirty="0"/>
          </a:p>
        </p:txBody>
      </p:sp>
      <p:pic>
        <p:nvPicPr>
          <p:cNvPr id="5125" name="Picture 5" descr="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12" y="2999514"/>
            <a:ext cx="558995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772666" y="2922065"/>
            <a:ext cx="6297758" cy="1200329"/>
          </a:xfrm>
          <a:prstGeom prst="rect">
            <a:avLst/>
          </a:prstGeom>
          <a:noFill/>
        </p:spPr>
        <p:txBody>
          <a:bodyPr wrap="square" rtlCol="0">
            <a:spAutoFit/>
          </a:bodyPr>
          <a:lstStyle/>
          <a:p>
            <a:r>
              <a:rPr lang="lv-LV" dirty="0"/>
              <a:t>Lai aplūkotu, vai apmācāmie ir iesnieguši darbus, uzdevuma rīkjoslā jāuzspiež </a:t>
            </a:r>
            <a:r>
              <a:rPr lang="lv-LV" i="1" dirty="0" err="1"/>
              <a:t>Submissions</a:t>
            </a:r>
            <a:r>
              <a:rPr lang="lv-LV" i="1" dirty="0"/>
              <a:t> </a:t>
            </a:r>
            <a:r>
              <a:rPr lang="lv-LV" i="1" dirty="0" err="1"/>
              <a:t>and</a:t>
            </a:r>
            <a:r>
              <a:rPr lang="lv-LV" i="1" dirty="0"/>
              <a:t> </a:t>
            </a:r>
            <a:r>
              <a:rPr lang="lv-LV" i="1" dirty="0" err="1"/>
              <a:t>Grades</a:t>
            </a:r>
            <a:r>
              <a:rPr lang="lv-LV" i="1" dirty="0"/>
              <a:t>.</a:t>
            </a:r>
            <a:endParaRPr lang="en-US" i="1" dirty="0"/>
          </a:p>
          <a:p>
            <a:r>
              <a:rPr lang="lv-LV" dirty="0"/>
              <a:t>Uzspiežot uz </a:t>
            </a:r>
            <a:r>
              <a:rPr lang="lv-LV" dirty="0" err="1"/>
              <a:t>Actions</a:t>
            </a:r>
            <a:r>
              <a:rPr lang="lv-LV" dirty="0"/>
              <a:t>, var redzēt iesniegto </a:t>
            </a:r>
            <a:r>
              <a:rPr lang="lv-LV" dirty="0" smtClean="0"/>
              <a:t>darbu, piešķirt individuālu izpildes laiku un veikt citas darbības</a:t>
            </a:r>
          </a:p>
        </p:txBody>
      </p:sp>
      <p:pic>
        <p:nvPicPr>
          <p:cNvPr id="5126" name="Picture 6" descr="19"/>
          <p:cNvPicPr>
            <a:picLocks noChangeAspect="1" noChangeArrowheads="1"/>
          </p:cNvPicPr>
          <p:nvPr/>
        </p:nvPicPr>
        <p:blipFill rotWithShape="1">
          <a:blip r:embed="rId4">
            <a:extLst>
              <a:ext uri="{28A0092B-C50C-407E-A947-70E740481C1C}">
                <a14:useLocalDpi xmlns:a14="http://schemas.microsoft.com/office/drawing/2010/main" val="0"/>
              </a:ext>
            </a:extLst>
          </a:blip>
          <a:srcRect l="69445" r="-1"/>
          <a:stretch/>
        </p:blipFill>
        <p:spPr bwMode="auto">
          <a:xfrm>
            <a:off x="3478918" y="4371727"/>
            <a:ext cx="1928496" cy="151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032" y="5468515"/>
            <a:ext cx="5708994"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6188029" y="4371727"/>
            <a:ext cx="5882395" cy="923330"/>
          </a:xfrm>
          <a:prstGeom prst="rect">
            <a:avLst/>
          </a:prstGeom>
          <a:noFill/>
        </p:spPr>
        <p:txBody>
          <a:bodyPr wrap="square" rtlCol="0">
            <a:spAutoFit/>
          </a:bodyPr>
          <a:lstStyle/>
          <a:p>
            <a:r>
              <a:rPr lang="lv-LV" dirty="0" smtClean="0"/>
              <a:t>Lai </a:t>
            </a:r>
            <a:r>
              <a:rPr lang="lv-LV" dirty="0"/>
              <a:t>ieliktu vērtējumu par darbu, rīkjoslā jānospiež </a:t>
            </a:r>
            <a:r>
              <a:rPr lang="lv-LV" i="1" dirty="0" err="1"/>
              <a:t>Grades</a:t>
            </a:r>
            <a:r>
              <a:rPr lang="lv-LV" i="1" dirty="0"/>
              <a:t> </a:t>
            </a:r>
            <a:r>
              <a:rPr lang="lv-LV" i="1" dirty="0" err="1"/>
              <a:t>View</a:t>
            </a:r>
            <a:r>
              <a:rPr lang="lv-LV" dirty="0"/>
              <a:t> (ja rīkjoslā šādas opcijas nav, jāuzspiež uz </a:t>
            </a:r>
            <a:r>
              <a:rPr lang="lv-LV" i="1" dirty="0" err="1"/>
              <a:t>Submissions</a:t>
            </a:r>
            <a:r>
              <a:rPr lang="lv-LV" i="1" dirty="0"/>
              <a:t> </a:t>
            </a:r>
            <a:r>
              <a:rPr lang="lv-LV" i="1" dirty="0" err="1"/>
              <a:t>and</a:t>
            </a:r>
            <a:r>
              <a:rPr lang="lv-LV" i="1" dirty="0"/>
              <a:t> </a:t>
            </a:r>
            <a:r>
              <a:rPr lang="lv-LV" i="1" dirty="0" err="1" smtClean="0"/>
              <a:t>Grades</a:t>
            </a:r>
            <a:r>
              <a:rPr lang="lv-LV" dirty="0" smtClean="0"/>
              <a:t> un otrajā rindā būs </a:t>
            </a:r>
            <a:r>
              <a:rPr lang="lv-LV" i="1" dirty="0" err="1" smtClean="0"/>
              <a:t>Grades</a:t>
            </a:r>
            <a:r>
              <a:rPr lang="lv-LV" i="1" dirty="0" smtClean="0"/>
              <a:t> </a:t>
            </a:r>
            <a:r>
              <a:rPr lang="lv-LV" i="1" dirty="0" err="1" smtClean="0"/>
              <a:t>View</a:t>
            </a:r>
            <a:r>
              <a:rPr lang="lv-LV" dirty="0" smtClean="0"/>
              <a:t>).</a:t>
            </a:r>
            <a:endParaRPr lang="en-US" dirty="0"/>
          </a:p>
        </p:txBody>
      </p:sp>
      <p:sp>
        <p:nvSpPr>
          <p:cNvPr id="11" name="TextBox 10"/>
          <p:cNvSpPr txBox="1"/>
          <p:nvPr/>
        </p:nvSpPr>
        <p:spPr>
          <a:xfrm>
            <a:off x="256179" y="1321017"/>
            <a:ext cx="3288253" cy="369332"/>
          </a:xfrm>
          <a:prstGeom prst="rect">
            <a:avLst/>
          </a:prstGeom>
          <a:solidFill>
            <a:schemeClr val="accent2"/>
          </a:solidFill>
        </p:spPr>
        <p:txBody>
          <a:bodyPr wrap="square" rtlCol="0">
            <a:spAutoFit/>
          </a:bodyPr>
          <a:lstStyle/>
          <a:p>
            <a:r>
              <a:rPr lang="lv-LV" i="1" dirty="0" err="1" smtClean="0"/>
              <a:t>Add</a:t>
            </a:r>
            <a:r>
              <a:rPr lang="lv-LV" i="1" dirty="0" smtClean="0"/>
              <a:t> </a:t>
            </a:r>
            <a:r>
              <a:rPr lang="lv-LV" i="1" dirty="0" err="1" smtClean="0"/>
              <a:t>new</a:t>
            </a:r>
            <a:r>
              <a:rPr lang="lv-LV" i="1" dirty="0" smtClean="0"/>
              <a:t> </a:t>
            </a:r>
            <a:r>
              <a:rPr lang="lv-LV" i="1" dirty="0" err="1" smtClean="0"/>
              <a:t>Item</a:t>
            </a:r>
            <a:r>
              <a:rPr lang="lv-LV" i="1" dirty="0" smtClean="0"/>
              <a:t> -&gt;</a:t>
            </a:r>
            <a:r>
              <a:rPr lang="lv-LV" i="1" dirty="0" err="1" smtClean="0"/>
              <a:t>Exercise</a:t>
            </a:r>
            <a:endParaRPr lang="lv-LV" i="1" dirty="0" smtClean="0"/>
          </a:p>
        </p:txBody>
      </p:sp>
      <p:cxnSp>
        <p:nvCxnSpPr>
          <p:cNvPr id="13" name="Elbow Connector 12"/>
          <p:cNvCxnSpPr/>
          <p:nvPr/>
        </p:nvCxnSpPr>
        <p:spPr>
          <a:xfrm rot="5400000">
            <a:off x="5242088" y="4191253"/>
            <a:ext cx="782728" cy="645011"/>
          </a:xfrm>
          <a:prstGeom prst="bentConnector3">
            <a:avLst>
              <a:gd name="adj1" fmla="val 9736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9565" y="4371727"/>
            <a:ext cx="3298256" cy="923330"/>
          </a:xfrm>
          <a:prstGeom prst="rect">
            <a:avLst/>
          </a:prstGeom>
          <a:noFill/>
        </p:spPr>
        <p:txBody>
          <a:bodyPr wrap="square" rtlCol="0">
            <a:spAutoFit/>
          </a:bodyPr>
          <a:lstStyle/>
          <a:p>
            <a:r>
              <a:rPr lang="lv-LV" dirty="0" smtClean="0"/>
              <a:t>Lai labotu uzdevumu jāspiež </a:t>
            </a:r>
            <a:r>
              <a:rPr lang="lv-LV" i="1" dirty="0" err="1" smtClean="0"/>
              <a:t>Edit</a:t>
            </a:r>
            <a:r>
              <a:rPr lang="lv-LV" i="1" dirty="0" smtClean="0"/>
              <a:t> </a:t>
            </a:r>
            <a:r>
              <a:rPr lang="lv-LV" dirty="0" smtClean="0"/>
              <a:t>un tad atkal </a:t>
            </a:r>
            <a:r>
              <a:rPr lang="lv-LV" i="1" dirty="0" err="1" smtClean="0"/>
              <a:t>Edit</a:t>
            </a:r>
            <a:r>
              <a:rPr lang="lv-LV" dirty="0" smtClean="0"/>
              <a:t> (uzdevuma labajā pusē)</a:t>
            </a:r>
          </a:p>
        </p:txBody>
      </p:sp>
      <p:cxnSp>
        <p:nvCxnSpPr>
          <p:cNvPr id="16" name="Elbow Connector 15"/>
          <p:cNvCxnSpPr/>
          <p:nvPr/>
        </p:nvCxnSpPr>
        <p:spPr>
          <a:xfrm rot="16200000" flipH="1">
            <a:off x="525298" y="4198118"/>
            <a:ext cx="466976" cy="1265"/>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6200000" flipH="1">
            <a:off x="8673269" y="5416583"/>
            <a:ext cx="842273" cy="599222"/>
          </a:xfrm>
          <a:prstGeom prst="bentConnector3">
            <a:avLst>
              <a:gd name="adj1" fmla="val 101522"/>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6200000" flipH="1">
            <a:off x="10318764" y="5529791"/>
            <a:ext cx="976392" cy="114704"/>
          </a:xfrm>
          <a:prstGeom prst="bentConnector3">
            <a:avLst>
              <a:gd name="adj1" fmla="val 238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F503A482-B26E-4619-8C05-999878A4E0F4}" type="slidenum">
              <a:rPr lang="lv-LV" smtClean="0"/>
              <a:t>10</a:t>
            </a:fld>
            <a:endParaRPr lang="lv-LV"/>
          </a:p>
        </p:txBody>
      </p:sp>
    </p:spTree>
    <p:extLst>
      <p:ext uri="{BB962C8B-B14F-4D97-AF65-F5344CB8AC3E}">
        <p14:creationId xmlns:p14="http://schemas.microsoft.com/office/powerpoint/2010/main" val="1229741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257" y="1126564"/>
            <a:ext cx="7059010" cy="4534533"/>
          </a:xfrm>
          <a:prstGeom prst="rect">
            <a:avLst/>
          </a:prstGeom>
        </p:spPr>
      </p:pic>
      <p:sp>
        <p:nvSpPr>
          <p:cNvPr id="3" name="TextBox 2"/>
          <p:cNvSpPr txBox="1"/>
          <p:nvPr/>
        </p:nvSpPr>
        <p:spPr>
          <a:xfrm>
            <a:off x="3086100" y="245849"/>
            <a:ext cx="6163408" cy="646331"/>
          </a:xfrm>
          <a:prstGeom prst="rect">
            <a:avLst/>
          </a:prstGeom>
          <a:noFill/>
        </p:spPr>
        <p:txBody>
          <a:bodyPr wrap="square" rtlCol="0">
            <a:spAutoFit/>
          </a:bodyPr>
          <a:lstStyle/>
          <a:p>
            <a:pPr algn="ctr"/>
            <a:r>
              <a:rPr lang="lv-LV" sz="3600" dirty="0" smtClean="0">
                <a:latin typeface="Times New Roman" panose="02020603050405020304" pitchFamily="18" charset="0"/>
                <a:cs typeface="Times New Roman" panose="02020603050405020304" pitchFamily="18" charset="0"/>
              </a:rPr>
              <a:t>Ārējā </a:t>
            </a:r>
            <a:r>
              <a:rPr lang="lv-LV" sz="3600" dirty="0" err="1" smtClean="0">
                <a:latin typeface="Times New Roman" panose="02020603050405020304" pitchFamily="18" charset="0"/>
                <a:cs typeface="Times New Roman" panose="02020603050405020304" pitchFamily="18" charset="0"/>
              </a:rPr>
              <a:t>linka</a:t>
            </a:r>
            <a:r>
              <a:rPr lang="lv-LV" sz="3600" dirty="0" smtClean="0">
                <a:latin typeface="Times New Roman" panose="02020603050405020304" pitchFamily="18" charset="0"/>
                <a:cs typeface="Times New Roman" panose="02020603050405020304" pitchFamily="18" charset="0"/>
              </a:rPr>
              <a:t> ievietošana</a:t>
            </a:r>
            <a:endParaRPr lang="lv-LV" sz="3600" dirty="0">
              <a:latin typeface="Times New Roman" panose="02020603050405020304" pitchFamily="18" charset="0"/>
              <a:cs typeface="Times New Roman" panose="02020603050405020304" pitchFamily="18" charset="0"/>
            </a:endParaRPr>
          </a:p>
        </p:txBody>
      </p:sp>
      <p:sp>
        <p:nvSpPr>
          <p:cNvPr id="4" name="Oval 3"/>
          <p:cNvSpPr/>
          <p:nvPr/>
        </p:nvSpPr>
        <p:spPr>
          <a:xfrm>
            <a:off x="4343401" y="4906108"/>
            <a:ext cx="1485900" cy="272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p:cNvSpPr txBox="1"/>
          <p:nvPr/>
        </p:nvSpPr>
        <p:spPr>
          <a:xfrm>
            <a:off x="439615" y="1126564"/>
            <a:ext cx="3587261" cy="1477328"/>
          </a:xfrm>
          <a:prstGeom prst="rect">
            <a:avLst/>
          </a:prstGeom>
          <a:noFill/>
        </p:spPr>
        <p:txBody>
          <a:bodyPr wrap="square" rtlCol="0">
            <a:spAutoFit/>
          </a:bodyPr>
          <a:lstStyle/>
          <a:p>
            <a:r>
              <a:rPr lang="lv-LV" dirty="0" smtClean="0"/>
              <a:t>1. Noklikšķināt uz «</a:t>
            </a:r>
            <a:r>
              <a:rPr lang="lv-LV" dirty="0" err="1" smtClean="0"/>
              <a:t>Link</a:t>
            </a:r>
            <a:r>
              <a:rPr lang="lv-LV" dirty="0" smtClean="0"/>
              <a:t>»</a:t>
            </a:r>
          </a:p>
          <a:p>
            <a:r>
              <a:rPr lang="lv-LV" dirty="0" smtClean="0"/>
              <a:t>2. Nolikt kursoru uz nepieciešamo vietu, kur jāievieto </a:t>
            </a:r>
            <a:r>
              <a:rPr lang="lv-LV" dirty="0" err="1" smtClean="0"/>
              <a:t>links</a:t>
            </a:r>
            <a:endParaRPr lang="lv-LV" dirty="0" smtClean="0"/>
          </a:p>
          <a:p>
            <a:r>
              <a:rPr lang="lv-LV" dirty="0" smtClean="0"/>
              <a:t>3.Noklikšķināt uz «</a:t>
            </a:r>
            <a:r>
              <a:rPr lang="lv-LV" dirty="0" err="1" smtClean="0"/>
              <a:t>External</a:t>
            </a:r>
            <a:r>
              <a:rPr lang="lv-LV" dirty="0" smtClean="0"/>
              <a:t> </a:t>
            </a:r>
            <a:r>
              <a:rPr lang="lv-LV" dirty="0" err="1" smtClean="0"/>
              <a:t>Link</a:t>
            </a:r>
            <a:r>
              <a:rPr lang="lv-LV" dirty="0" smtClean="0"/>
              <a:t>», parādīsies šāds raksts: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15" y="2602012"/>
            <a:ext cx="3501610" cy="559429"/>
          </a:xfrm>
          <a:prstGeom prst="rect">
            <a:avLst/>
          </a:prstGeom>
        </p:spPr>
      </p:pic>
      <p:cxnSp>
        <p:nvCxnSpPr>
          <p:cNvPr id="9" name="Straight Connector 8"/>
          <p:cNvCxnSpPr/>
          <p:nvPr/>
        </p:nvCxnSpPr>
        <p:spPr>
          <a:xfrm>
            <a:off x="1863969" y="2602012"/>
            <a:ext cx="8793" cy="492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22331" y="2602012"/>
            <a:ext cx="8792" cy="492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ular Callout 13"/>
          <p:cNvSpPr/>
          <p:nvPr/>
        </p:nvSpPr>
        <p:spPr>
          <a:xfrm>
            <a:off x="439615" y="3455378"/>
            <a:ext cx="2074985" cy="1181511"/>
          </a:xfrm>
          <a:prstGeom prst="wedgeRectCallout">
            <a:avLst>
              <a:gd name="adj1" fmla="val 39337"/>
              <a:gd name="adj2" fmla="val -73864"/>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smtClean="0">
                <a:solidFill>
                  <a:schemeClr val="tx1"/>
                </a:solidFill>
              </a:rPr>
              <a:t>Starp pēdiņām esošo izdzēst, tā vietā iekopēt nepieciešamo </a:t>
            </a:r>
            <a:r>
              <a:rPr lang="lv-LV" sz="1600" dirty="0" err="1" smtClean="0">
                <a:solidFill>
                  <a:schemeClr val="tx1"/>
                </a:solidFill>
              </a:rPr>
              <a:t>linku</a:t>
            </a:r>
            <a:r>
              <a:rPr lang="lv-LV" sz="1600" dirty="0" smtClean="0">
                <a:solidFill>
                  <a:schemeClr val="tx1"/>
                </a:solidFill>
              </a:rPr>
              <a:t> no interneta </a:t>
            </a:r>
            <a:endParaRPr lang="lv-LV" sz="1600" dirty="0">
              <a:solidFill>
                <a:schemeClr val="tx1"/>
              </a:solidFill>
            </a:endParaRPr>
          </a:p>
        </p:txBody>
      </p:sp>
      <p:sp>
        <p:nvSpPr>
          <p:cNvPr id="15" name="Rectangular Callout 14"/>
          <p:cNvSpPr/>
          <p:nvPr/>
        </p:nvSpPr>
        <p:spPr>
          <a:xfrm>
            <a:off x="9500695" y="1503484"/>
            <a:ext cx="2074985" cy="804591"/>
          </a:xfrm>
          <a:prstGeom prst="wedgeRectCallout">
            <a:avLst>
              <a:gd name="adj1" fmla="val -22104"/>
              <a:gd name="adj2" fmla="val 108606"/>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600" dirty="0" smtClean="0">
                <a:solidFill>
                  <a:schemeClr val="tx1"/>
                </a:solidFill>
              </a:rPr>
              <a:t>2. Šeit ir nepieciešams </a:t>
            </a:r>
            <a:r>
              <a:rPr lang="lv-LV" sz="1600" dirty="0" err="1" smtClean="0">
                <a:solidFill>
                  <a:schemeClr val="tx1"/>
                </a:solidFill>
              </a:rPr>
              <a:t>links</a:t>
            </a:r>
            <a:r>
              <a:rPr lang="lv-LV" sz="1600" dirty="0" smtClean="0">
                <a:solidFill>
                  <a:schemeClr val="tx1"/>
                </a:solidFill>
              </a:rPr>
              <a:t>, tādēļ šeit ievietot kursoru</a:t>
            </a:r>
            <a:endParaRPr lang="lv-LV" sz="1600" dirty="0">
              <a:solidFill>
                <a:schemeClr val="tx1"/>
              </a:solidFill>
            </a:endParaRPr>
          </a:p>
        </p:txBody>
      </p:sp>
      <p:sp>
        <p:nvSpPr>
          <p:cNvPr id="16" name="Rectangular Callout 15"/>
          <p:cNvSpPr/>
          <p:nvPr/>
        </p:nvSpPr>
        <p:spPr>
          <a:xfrm>
            <a:off x="1863969" y="4777471"/>
            <a:ext cx="2074985" cy="1450730"/>
          </a:xfrm>
          <a:prstGeom prst="wedgeRectCallout">
            <a:avLst>
              <a:gd name="adj1" fmla="val 6710"/>
              <a:gd name="adj2" fmla="val -172652"/>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smtClean="0">
                <a:solidFill>
                  <a:schemeClr val="tx1"/>
                </a:solidFill>
              </a:rPr>
              <a:t>Starp kvadrātiekavām ierakstīt vārdu, caur kuru tiks atvērts </a:t>
            </a:r>
            <a:r>
              <a:rPr lang="lv-LV" sz="1600" dirty="0" err="1" smtClean="0">
                <a:solidFill>
                  <a:schemeClr val="tx1"/>
                </a:solidFill>
              </a:rPr>
              <a:t>links</a:t>
            </a:r>
            <a:r>
              <a:rPr lang="lv-LV" sz="1600" dirty="0" smtClean="0">
                <a:solidFill>
                  <a:schemeClr val="tx1"/>
                </a:solidFill>
              </a:rPr>
              <a:t>, piemēram, «</a:t>
            </a:r>
            <a:r>
              <a:rPr lang="lv-LV" sz="1600" dirty="0" err="1" smtClean="0">
                <a:solidFill>
                  <a:schemeClr val="tx1"/>
                </a:solidFill>
              </a:rPr>
              <a:t>links</a:t>
            </a:r>
            <a:r>
              <a:rPr lang="lv-LV" sz="1600" dirty="0" smtClean="0">
                <a:solidFill>
                  <a:schemeClr val="tx1"/>
                </a:solidFill>
              </a:rPr>
              <a:t>», «šeit», «spiest šeit»</a:t>
            </a:r>
            <a:endParaRPr lang="lv-LV" sz="1600" dirty="0">
              <a:solidFill>
                <a:schemeClr val="tx1"/>
              </a:solidFill>
            </a:endParaRPr>
          </a:p>
        </p:txBody>
      </p:sp>
      <p:sp>
        <p:nvSpPr>
          <p:cNvPr id="5" name="Slide Number Placeholder 4"/>
          <p:cNvSpPr>
            <a:spLocks noGrp="1"/>
          </p:cNvSpPr>
          <p:nvPr>
            <p:ph type="sldNum" sz="quarter" idx="12"/>
          </p:nvPr>
        </p:nvSpPr>
        <p:spPr/>
        <p:txBody>
          <a:bodyPr/>
          <a:lstStyle/>
          <a:p>
            <a:fld id="{F503A482-B26E-4619-8C05-999878A4E0F4}" type="slidenum">
              <a:rPr lang="lv-LV" smtClean="0"/>
              <a:t>11</a:t>
            </a:fld>
            <a:endParaRPr lang="lv-LV"/>
          </a:p>
        </p:txBody>
      </p:sp>
    </p:spTree>
    <p:extLst>
      <p:ext uri="{BB962C8B-B14F-4D97-AF65-F5344CB8AC3E}">
        <p14:creationId xmlns:p14="http://schemas.microsoft.com/office/powerpoint/2010/main" val="3351582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113" y="928164"/>
            <a:ext cx="7059010" cy="4534533"/>
          </a:xfrm>
          <a:prstGeom prst="rect">
            <a:avLst/>
          </a:prstGeom>
        </p:spPr>
      </p:pic>
      <p:sp>
        <p:nvSpPr>
          <p:cNvPr id="3" name="TextBox 2"/>
          <p:cNvSpPr txBox="1"/>
          <p:nvPr/>
        </p:nvSpPr>
        <p:spPr>
          <a:xfrm>
            <a:off x="3835948" y="59860"/>
            <a:ext cx="6163408" cy="646331"/>
          </a:xfrm>
          <a:prstGeom prst="rect">
            <a:avLst/>
          </a:prstGeom>
          <a:noFill/>
        </p:spPr>
        <p:txBody>
          <a:bodyPr wrap="square" rtlCol="0">
            <a:spAutoFit/>
          </a:bodyPr>
          <a:lstStyle/>
          <a:p>
            <a:pPr algn="ctr"/>
            <a:r>
              <a:rPr lang="lv-LV" sz="3600" dirty="0" smtClean="0">
                <a:latin typeface="Times New Roman" panose="02020603050405020304" pitchFamily="18" charset="0"/>
                <a:cs typeface="Times New Roman" panose="02020603050405020304" pitchFamily="18" charset="0"/>
              </a:rPr>
              <a:t>Iekšējā </a:t>
            </a:r>
            <a:r>
              <a:rPr lang="lv-LV" sz="3600" dirty="0" err="1" smtClean="0">
                <a:latin typeface="Times New Roman" panose="02020603050405020304" pitchFamily="18" charset="0"/>
                <a:cs typeface="Times New Roman" panose="02020603050405020304" pitchFamily="18" charset="0"/>
              </a:rPr>
              <a:t>linka</a:t>
            </a:r>
            <a:r>
              <a:rPr lang="lv-LV" sz="3600" dirty="0" smtClean="0">
                <a:latin typeface="Times New Roman" panose="02020603050405020304" pitchFamily="18" charset="0"/>
                <a:cs typeface="Times New Roman" panose="02020603050405020304" pitchFamily="18" charset="0"/>
              </a:rPr>
              <a:t> ievietošana (1-2)</a:t>
            </a:r>
            <a:endParaRPr lang="lv-LV" sz="3600" dirty="0">
              <a:latin typeface="Times New Roman" panose="02020603050405020304" pitchFamily="18" charset="0"/>
              <a:cs typeface="Times New Roman" panose="02020603050405020304" pitchFamily="18" charset="0"/>
            </a:endParaRPr>
          </a:p>
        </p:txBody>
      </p:sp>
      <p:sp>
        <p:nvSpPr>
          <p:cNvPr id="4" name="Oval 3"/>
          <p:cNvSpPr/>
          <p:nvPr/>
        </p:nvSpPr>
        <p:spPr>
          <a:xfrm>
            <a:off x="5532560" y="4448907"/>
            <a:ext cx="1485900" cy="272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Box 4"/>
          <p:cNvSpPr txBox="1"/>
          <p:nvPr/>
        </p:nvSpPr>
        <p:spPr>
          <a:xfrm>
            <a:off x="197209" y="256241"/>
            <a:ext cx="3587261" cy="1323439"/>
          </a:xfrm>
          <a:prstGeom prst="rect">
            <a:avLst/>
          </a:prstGeom>
          <a:noFill/>
        </p:spPr>
        <p:txBody>
          <a:bodyPr wrap="square" rtlCol="0">
            <a:spAutoFit/>
          </a:bodyPr>
          <a:lstStyle/>
          <a:p>
            <a:r>
              <a:rPr lang="lv-LV" sz="1600" dirty="0" smtClean="0"/>
              <a:t>1. Noklikšķināt uz «</a:t>
            </a:r>
            <a:r>
              <a:rPr lang="lv-LV" sz="1600" dirty="0" err="1" smtClean="0"/>
              <a:t>Link</a:t>
            </a:r>
            <a:r>
              <a:rPr lang="lv-LV" sz="1600" dirty="0" smtClean="0"/>
              <a:t>»</a:t>
            </a:r>
          </a:p>
          <a:p>
            <a:r>
              <a:rPr lang="lv-LV" sz="1600" dirty="0" smtClean="0"/>
              <a:t>2. Nolikt kursoru uz nepieciešamo vietu, kur jāievieto </a:t>
            </a:r>
            <a:r>
              <a:rPr lang="lv-LV" sz="1600" dirty="0" err="1" smtClean="0"/>
              <a:t>links</a:t>
            </a:r>
            <a:endParaRPr lang="lv-LV" sz="1600" dirty="0" smtClean="0"/>
          </a:p>
          <a:p>
            <a:r>
              <a:rPr lang="lv-LV" sz="1600" dirty="0" smtClean="0"/>
              <a:t>3.Noklikšķināt uz «</a:t>
            </a:r>
            <a:r>
              <a:rPr lang="lv-LV" sz="1600" dirty="0" err="1" smtClean="0"/>
              <a:t>Internal</a:t>
            </a:r>
            <a:r>
              <a:rPr lang="lv-LV" sz="1600" dirty="0" smtClean="0"/>
              <a:t> </a:t>
            </a:r>
            <a:r>
              <a:rPr lang="lv-LV" sz="1600" dirty="0" err="1" smtClean="0"/>
              <a:t>Link</a:t>
            </a:r>
            <a:r>
              <a:rPr lang="lv-LV" sz="1600" dirty="0" smtClean="0"/>
              <a:t>», parādīsies šāds logs:</a:t>
            </a:r>
          </a:p>
        </p:txBody>
      </p:sp>
      <p:cxnSp>
        <p:nvCxnSpPr>
          <p:cNvPr id="8" name="Straight Connector 7"/>
          <p:cNvCxnSpPr/>
          <p:nvPr/>
        </p:nvCxnSpPr>
        <p:spPr>
          <a:xfrm>
            <a:off x="6180992" y="6021007"/>
            <a:ext cx="8792" cy="492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ular Callout 8"/>
          <p:cNvSpPr/>
          <p:nvPr/>
        </p:nvSpPr>
        <p:spPr>
          <a:xfrm>
            <a:off x="4879729" y="5684671"/>
            <a:ext cx="2074985" cy="1181511"/>
          </a:xfrm>
          <a:prstGeom prst="wedgeRectCallout">
            <a:avLst>
              <a:gd name="adj1" fmla="val 39337"/>
              <a:gd name="adj2" fmla="val -73864"/>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smtClean="0">
                <a:solidFill>
                  <a:schemeClr val="tx1"/>
                </a:solidFill>
              </a:rPr>
              <a:t>Starp pēdiņām esošo izdzēst, tā vietā iekopēt nepieciešamo </a:t>
            </a:r>
            <a:r>
              <a:rPr lang="lv-LV" sz="1600" dirty="0" err="1" smtClean="0">
                <a:solidFill>
                  <a:schemeClr val="tx1"/>
                </a:solidFill>
              </a:rPr>
              <a:t>linku</a:t>
            </a:r>
            <a:r>
              <a:rPr lang="lv-LV" sz="1600" dirty="0" smtClean="0">
                <a:solidFill>
                  <a:schemeClr val="tx1"/>
                </a:solidFill>
              </a:rPr>
              <a:t> no interneta </a:t>
            </a:r>
            <a:endParaRPr lang="lv-LV" sz="16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09" y="1579680"/>
            <a:ext cx="2697042" cy="1675529"/>
          </a:xfrm>
          <a:prstGeom prst="rect">
            <a:avLst/>
          </a:prstGeom>
        </p:spPr>
      </p:pic>
      <p:sp>
        <p:nvSpPr>
          <p:cNvPr id="12" name="Rectangular Callout 11"/>
          <p:cNvSpPr/>
          <p:nvPr/>
        </p:nvSpPr>
        <p:spPr>
          <a:xfrm>
            <a:off x="2976128" y="1290689"/>
            <a:ext cx="2074985" cy="1307088"/>
          </a:xfrm>
          <a:prstGeom prst="wedgeRectCallout">
            <a:avLst>
              <a:gd name="adj1" fmla="val -66595"/>
              <a:gd name="adj2" fmla="val 1629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smtClean="0">
                <a:solidFill>
                  <a:schemeClr val="tx1"/>
                </a:solidFill>
              </a:rPr>
              <a:t>Šeit var izvēlēties, vai </a:t>
            </a:r>
            <a:r>
              <a:rPr lang="lv-LV" sz="1600" dirty="0" err="1" smtClean="0">
                <a:solidFill>
                  <a:schemeClr val="tx1"/>
                </a:solidFill>
              </a:rPr>
              <a:t>links</a:t>
            </a:r>
            <a:r>
              <a:rPr lang="lv-LV" sz="1600" dirty="0" smtClean="0">
                <a:solidFill>
                  <a:schemeClr val="tx1"/>
                </a:solidFill>
              </a:rPr>
              <a:t> būs uz «</a:t>
            </a:r>
            <a:r>
              <a:rPr lang="lv-LV" sz="1600" dirty="0" err="1" smtClean="0">
                <a:solidFill>
                  <a:schemeClr val="tx1"/>
                </a:solidFill>
              </a:rPr>
              <a:t>Chapter</a:t>
            </a:r>
            <a:r>
              <a:rPr lang="lv-LV" sz="1600" dirty="0" smtClean="0">
                <a:solidFill>
                  <a:schemeClr val="tx1"/>
                </a:solidFill>
              </a:rPr>
              <a:t>» vai citu elementu: «</a:t>
            </a:r>
            <a:r>
              <a:rPr lang="lv-LV" sz="1600" dirty="0" err="1" smtClean="0">
                <a:solidFill>
                  <a:schemeClr val="tx1"/>
                </a:solidFill>
              </a:rPr>
              <a:t>file</a:t>
            </a:r>
            <a:r>
              <a:rPr lang="lv-LV" sz="1600" dirty="0" smtClean="0">
                <a:solidFill>
                  <a:schemeClr val="tx1"/>
                </a:solidFill>
              </a:rPr>
              <a:t>/</a:t>
            </a:r>
            <a:r>
              <a:rPr lang="lv-LV" sz="1600" dirty="0" err="1" smtClean="0">
                <a:solidFill>
                  <a:schemeClr val="tx1"/>
                </a:solidFill>
              </a:rPr>
              <a:t>document</a:t>
            </a:r>
            <a:r>
              <a:rPr lang="lv-LV" sz="1600" dirty="0" smtClean="0">
                <a:solidFill>
                  <a:schemeClr val="tx1"/>
                </a:solidFill>
              </a:rPr>
              <a:t>», «</a:t>
            </a:r>
            <a:r>
              <a:rPr lang="lv-LV" sz="1600" dirty="0" err="1" smtClean="0">
                <a:solidFill>
                  <a:schemeClr val="tx1"/>
                </a:solidFill>
              </a:rPr>
              <a:t>repository</a:t>
            </a:r>
            <a:r>
              <a:rPr lang="lv-LV" sz="1600" dirty="0" smtClean="0">
                <a:solidFill>
                  <a:schemeClr val="tx1"/>
                </a:solidFill>
              </a:rPr>
              <a:t> </a:t>
            </a:r>
            <a:r>
              <a:rPr lang="lv-LV" sz="1600" dirty="0" err="1" smtClean="0">
                <a:solidFill>
                  <a:schemeClr val="tx1"/>
                </a:solidFill>
              </a:rPr>
              <a:t>item</a:t>
            </a:r>
            <a:r>
              <a:rPr lang="lv-LV" sz="1600" dirty="0" smtClean="0">
                <a:solidFill>
                  <a:schemeClr val="tx1"/>
                </a:solidFill>
              </a:rPr>
              <a:t>», utt.</a:t>
            </a:r>
            <a:endParaRPr lang="lv-LV" sz="1600" dirty="0">
              <a:solidFill>
                <a:schemeClr val="tx1"/>
              </a:solidFill>
            </a:endParaRPr>
          </a:p>
        </p:txBody>
      </p:sp>
      <p:sp>
        <p:nvSpPr>
          <p:cNvPr id="13" name="TextBox 12"/>
          <p:cNvSpPr txBox="1"/>
          <p:nvPr/>
        </p:nvSpPr>
        <p:spPr>
          <a:xfrm>
            <a:off x="413238" y="3182276"/>
            <a:ext cx="3516924" cy="584775"/>
          </a:xfrm>
          <a:prstGeom prst="rect">
            <a:avLst/>
          </a:prstGeom>
          <a:noFill/>
        </p:spPr>
        <p:txBody>
          <a:bodyPr wrap="square" rtlCol="0">
            <a:spAutoFit/>
          </a:bodyPr>
          <a:lstStyle/>
          <a:p>
            <a:r>
              <a:rPr lang="lv-LV" sz="1600" dirty="0" smtClean="0"/>
              <a:t>4. Nospiest uz «</a:t>
            </a:r>
            <a:r>
              <a:rPr lang="lv-LV" sz="1600" dirty="0" err="1" smtClean="0"/>
              <a:t>Change</a:t>
            </a:r>
            <a:r>
              <a:rPr lang="lv-LV" sz="1600" dirty="0" smtClean="0"/>
              <a:t>», pagaidīt (!), tad atvērsies šāds logs: </a:t>
            </a:r>
            <a:endParaRPr lang="lv-LV" sz="1600" dirty="0"/>
          </a:p>
        </p:txBody>
      </p:sp>
      <p:sp>
        <p:nvSpPr>
          <p:cNvPr id="14" name="Rectangular Callout 13"/>
          <p:cNvSpPr/>
          <p:nvPr/>
        </p:nvSpPr>
        <p:spPr>
          <a:xfrm>
            <a:off x="9834805" y="775089"/>
            <a:ext cx="2074985" cy="804591"/>
          </a:xfrm>
          <a:prstGeom prst="wedgeRectCallout">
            <a:avLst>
              <a:gd name="adj1" fmla="val 9675"/>
              <a:gd name="adj2" fmla="val 177450"/>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600" dirty="0" smtClean="0">
                <a:solidFill>
                  <a:schemeClr val="tx1"/>
                </a:solidFill>
              </a:rPr>
              <a:t>2. Šeit ir nepieciešams </a:t>
            </a:r>
            <a:r>
              <a:rPr lang="lv-LV" sz="1600" dirty="0" err="1" smtClean="0">
                <a:solidFill>
                  <a:schemeClr val="tx1"/>
                </a:solidFill>
              </a:rPr>
              <a:t>links</a:t>
            </a:r>
            <a:r>
              <a:rPr lang="lv-LV" sz="1600" dirty="0" smtClean="0">
                <a:solidFill>
                  <a:schemeClr val="tx1"/>
                </a:solidFill>
              </a:rPr>
              <a:t>, tādēļ šeit ievietot kursoru</a:t>
            </a:r>
            <a:endParaRPr lang="lv-LV" sz="1600" dirty="0">
              <a:solidFill>
                <a:schemeClr val="tx1"/>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595" y="3790331"/>
            <a:ext cx="2659674" cy="2753631"/>
          </a:xfrm>
          <a:prstGeom prst="rect">
            <a:avLst/>
          </a:prstGeom>
        </p:spPr>
      </p:pic>
      <p:sp>
        <p:nvSpPr>
          <p:cNvPr id="6" name="Slide Number Placeholder 5"/>
          <p:cNvSpPr>
            <a:spLocks noGrp="1"/>
          </p:cNvSpPr>
          <p:nvPr>
            <p:ph type="sldNum" sz="quarter" idx="12"/>
          </p:nvPr>
        </p:nvSpPr>
        <p:spPr/>
        <p:txBody>
          <a:bodyPr/>
          <a:lstStyle/>
          <a:p>
            <a:fld id="{F503A482-B26E-4619-8C05-999878A4E0F4}" type="slidenum">
              <a:rPr lang="lv-LV" smtClean="0"/>
              <a:t>12</a:t>
            </a:fld>
            <a:endParaRPr lang="lv-LV"/>
          </a:p>
        </p:txBody>
      </p:sp>
    </p:spTree>
    <p:extLst>
      <p:ext uri="{BB962C8B-B14F-4D97-AF65-F5344CB8AC3E}">
        <p14:creationId xmlns:p14="http://schemas.microsoft.com/office/powerpoint/2010/main" val="2818073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0068" y="915010"/>
            <a:ext cx="7059010" cy="4534533"/>
          </a:xfrm>
          <a:prstGeom prst="rect">
            <a:avLst/>
          </a:prstGeom>
        </p:spPr>
      </p:pic>
      <p:sp>
        <p:nvSpPr>
          <p:cNvPr id="3" name="TextBox 2"/>
          <p:cNvSpPr txBox="1"/>
          <p:nvPr/>
        </p:nvSpPr>
        <p:spPr>
          <a:xfrm>
            <a:off x="3464169" y="211015"/>
            <a:ext cx="6163408" cy="646331"/>
          </a:xfrm>
          <a:prstGeom prst="rect">
            <a:avLst/>
          </a:prstGeom>
          <a:noFill/>
        </p:spPr>
        <p:txBody>
          <a:bodyPr wrap="square" rtlCol="0">
            <a:spAutoFit/>
          </a:bodyPr>
          <a:lstStyle/>
          <a:p>
            <a:pPr algn="ctr"/>
            <a:r>
              <a:rPr lang="lv-LV" sz="3600" dirty="0" smtClean="0">
                <a:latin typeface="Times New Roman" panose="02020603050405020304" pitchFamily="18" charset="0"/>
                <a:cs typeface="Times New Roman" panose="02020603050405020304" pitchFamily="18" charset="0"/>
              </a:rPr>
              <a:t>Iekšējā </a:t>
            </a:r>
            <a:r>
              <a:rPr lang="lv-LV" sz="3600" dirty="0" err="1" smtClean="0">
                <a:latin typeface="Times New Roman" panose="02020603050405020304" pitchFamily="18" charset="0"/>
                <a:cs typeface="Times New Roman" panose="02020603050405020304" pitchFamily="18" charset="0"/>
              </a:rPr>
              <a:t>linka</a:t>
            </a:r>
            <a:r>
              <a:rPr lang="lv-LV" sz="3600" dirty="0" smtClean="0">
                <a:latin typeface="Times New Roman" panose="02020603050405020304" pitchFamily="18" charset="0"/>
                <a:cs typeface="Times New Roman" panose="02020603050405020304" pitchFamily="18" charset="0"/>
              </a:rPr>
              <a:t> ievietošana (2-2)</a:t>
            </a:r>
            <a:endParaRPr lang="lv-LV" sz="3600" dirty="0">
              <a:latin typeface="Times New Roman" panose="02020603050405020304" pitchFamily="18" charset="0"/>
              <a:cs typeface="Times New Roman" panose="02020603050405020304" pitchFamily="18" charset="0"/>
            </a:endParaRPr>
          </a:p>
        </p:txBody>
      </p:sp>
      <p:sp>
        <p:nvSpPr>
          <p:cNvPr id="4" name="Oval 3"/>
          <p:cNvSpPr/>
          <p:nvPr/>
        </p:nvSpPr>
        <p:spPr>
          <a:xfrm>
            <a:off x="4899513" y="4448907"/>
            <a:ext cx="1485900" cy="272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Rectangular Callout 9"/>
          <p:cNvSpPr/>
          <p:nvPr/>
        </p:nvSpPr>
        <p:spPr>
          <a:xfrm>
            <a:off x="517779" y="5893812"/>
            <a:ext cx="3324459" cy="964188"/>
          </a:xfrm>
          <a:prstGeom prst="wedgeRectCallout">
            <a:avLst>
              <a:gd name="adj1" fmla="val 17303"/>
              <a:gd name="adj2" fmla="val -6295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smtClean="0">
                <a:solidFill>
                  <a:schemeClr val="tx1"/>
                </a:solidFill>
              </a:rPr>
              <a:t>Starp kvadrātiekavām ierakstīt vārdu, caur kuru tiks atvērts </a:t>
            </a:r>
            <a:r>
              <a:rPr lang="lv-LV" sz="1600" dirty="0" err="1" smtClean="0">
                <a:solidFill>
                  <a:schemeClr val="tx1"/>
                </a:solidFill>
              </a:rPr>
              <a:t>links</a:t>
            </a:r>
            <a:r>
              <a:rPr lang="lv-LV" sz="1600" dirty="0" smtClean="0">
                <a:solidFill>
                  <a:schemeClr val="tx1"/>
                </a:solidFill>
              </a:rPr>
              <a:t>, piemēram, «</a:t>
            </a:r>
            <a:r>
              <a:rPr lang="lv-LV" sz="1600" dirty="0" err="1" smtClean="0">
                <a:solidFill>
                  <a:schemeClr val="tx1"/>
                </a:solidFill>
              </a:rPr>
              <a:t>links</a:t>
            </a:r>
            <a:r>
              <a:rPr lang="lv-LV" sz="1600" dirty="0" smtClean="0">
                <a:solidFill>
                  <a:schemeClr val="tx1"/>
                </a:solidFill>
              </a:rPr>
              <a:t>», «šeit», «spiest šeit»</a:t>
            </a:r>
            <a:endParaRPr lang="lv-LV" sz="1600" dirty="0">
              <a:solidFill>
                <a:schemeClr val="tx1"/>
              </a:solidFill>
            </a:endParaRPr>
          </a:p>
        </p:txBody>
      </p:sp>
      <p:sp>
        <p:nvSpPr>
          <p:cNvPr id="13" name="TextBox 12"/>
          <p:cNvSpPr txBox="1"/>
          <p:nvPr/>
        </p:nvSpPr>
        <p:spPr>
          <a:xfrm>
            <a:off x="677007" y="515629"/>
            <a:ext cx="3516924" cy="584775"/>
          </a:xfrm>
          <a:prstGeom prst="rect">
            <a:avLst/>
          </a:prstGeom>
          <a:noFill/>
        </p:spPr>
        <p:txBody>
          <a:bodyPr wrap="square" rtlCol="0">
            <a:spAutoFit/>
          </a:bodyPr>
          <a:lstStyle/>
          <a:p>
            <a:r>
              <a:rPr lang="lv-LV" sz="1600" dirty="0" smtClean="0"/>
              <a:t>4. Nospiest uz «</a:t>
            </a:r>
            <a:r>
              <a:rPr lang="lv-LV" sz="1600" dirty="0" err="1" smtClean="0"/>
              <a:t>Change</a:t>
            </a:r>
            <a:r>
              <a:rPr lang="lv-LV" sz="1600" dirty="0" smtClean="0"/>
              <a:t>», pagaidīt (!), tad atvērsies šāds logs: </a:t>
            </a:r>
            <a:endParaRPr lang="lv-LV" sz="16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07" y="1205393"/>
            <a:ext cx="2659674" cy="2753631"/>
          </a:xfrm>
          <a:prstGeom prst="rect">
            <a:avLst/>
          </a:prstGeom>
        </p:spPr>
      </p:pic>
      <p:sp>
        <p:nvSpPr>
          <p:cNvPr id="6" name="TextBox 5"/>
          <p:cNvSpPr txBox="1"/>
          <p:nvPr/>
        </p:nvSpPr>
        <p:spPr>
          <a:xfrm>
            <a:off x="509954" y="4185138"/>
            <a:ext cx="3349869" cy="923330"/>
          </a:xfrm>
          <a:prstGeom prst="rect">
            <a:avLst/>
          </a:prstGeom>
          <a:noFill/>
        </p:spPr>
        <p:txBody>
          <a:bodyPr wrap="square" rtlCol="0">
            <a:spAutoFit/>
          </a:bodyPr>
          <a:lstStyle/>
          <a:p>
            <a:r>
              <a:rPr lang="lv-LV" dirty="0" smtClean="0"/>
              <a:t>5. Izvēlēties nepieciešamo elementu, aktivizēt to, parādīsies šāds logs: </a:t>
            </a:r>
            <a:endParaRPr lang="lv-LV"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779" y="5227713"/>
            <a:ext cx="2899983" cy="546854"/>
          </a:xfrm>
          <a:prstGeom prst="rect">
            <a:avLst/>
          </a:prstGeom>
        </p:spPr>
      </p:pic>
      <p:sp>
        <p:nvSpPr>
          <p:cNvPr id="17" name="TextBox 16"/>
          <p:cNvSpPr txBox="1"/>
          <p:nvPr/>
        </p:nvSpPr>
        <p:spPr>
          <a:xfrm>
            <a:off x="4404947" y="5774567"/>
            <a:ext cx="7429500" cy="369332"/>
          </a:xfrm>
          <a:prstGeom prst="rect">
            <a:avLst/>
          </a:prstGeom>
          <a:noFill/>
        </p:spPr>
        <p:txBody>
          <a:bodyPr wrap="square" rtlCol="0">
            <a:spAutoFit/>
          </a:bodyPr>
          <a:lstStyle/>
          <a:p>
            <a:r>
              <a:rPr lang="lv-LV" b="1" dirty="0" smtClean="0"/>
              <a:t>«</a:t>
            </a:r>
            <a:r>
              <a:rPr lang="lv-LV" b="1" dirty="0" err="1" smtClean="0"/>
              <a:t>Save</a:t>
            </a:r>
            <a:r>
              <a:rPr lang="lv-LV" b="1" dirty="0" smtClean="0"/>
              <a:t> </a:t>
            </a:r>
            <a:r>
              <a:rPr lang="lv-LV" b="1" dirty="0" err="1" smtClean="0"/>
              <a:t>and</a:t>
            </a:r>
            <a:r>
              <a:rPr lang="lv-LV" b="1" dirty="0" smtClean="0"/>
              <a:t> </a:t>
            </a:r>
            <a:r>
              <a:rPr lang="lv-LV" b="1" dirty="0" err="1" smtClean="0"/>
              <a:t>return</a:t>
            </a:r>
            <a:r>
              <a:rPr lang="lv-LV" b="1" dirty="0" smtClean="0"/>
              <a:t>», «</a:t>
            </a:r>
            <a:r>
              <a:rPr lang="lv-LV" b="1" dirty="0" err="1" smtClean="0"/>
              <a:t>Finish</a:t>
            </a:r>
            <a:r>
              <a:rPr lang="lv-LV" b="1" dirty="0" smtClean="0"/>
              <a:t> </a:t>
            </a:r>
            <a:r>
              <a:rPr lang="lv-LV" b="1" dirty="0" err="1" smtClean="0"/>
              <a:t>editing</a:t>
            </a:r>
            <a:r>
              <a:rPr lang="lv-LV" b="1" dirty="0" smtClean="0"/>
              <a:t>», un pārbaudīt caur «</a:t>
            </a:r>
            <a:r>
              <a:rPr lang="lv-LV" b="1" dirty="0" err="1" smtClean="0"/>
              <a:t>presentation</a:t>
            </a:r>
            <a:r>
              <a:rPr lang="lv-LV" b="1" dirty="0" smtClean="0"/>
              <a:t> </a:t>
            </a:r>
            <a:r>
              <a:rPr lang="lv-LV" b="1" dirty="0" err="1" smtClean="0"/>
              <a:t>view</a:t>
            </a:r>
            <a:r>
              <a:rPr lang="lv-LV" b="1" dirty="0" smtClean="0"/>
              <a:t>» </a:t>
            </a:r>
            <a:endParaRPr lang="lv-LV" b="1" dirty="0"/>
          </a:p>
        </p:txBody>
      </p:sp>
      <p:sp>
        <p:nvSpPr>
          <p:cNvPr id="5" name="Slide Number Placeholder 4"/>
          <p:cNvSpPr>
            <a:spLocks noGrp="1"/>
          </p:cNvSpPr>
          <p:nvPr>
            <p:ph type="sldNum" sz="quarter" idx="12"/>
          </p:nvPr>
        </p:nvSpPr>
        <p:spPr/>
        <p:txBody>
          <a:bodyPr/>
          <a:lstStyle/>
          <a:p>
            <a:fld id="{F503A482-B26E-4619-8C05-999878A4E0F4}" type="slidenum">
              <a:rPr lang="lv-LV" smtClean="0"/>
              <a:t>13</a:t>
            </a:fld>
            <a:endParaRPr lang="lv-LV"/>
          </a:p>
        </p:txBody>
      </p:sp>
    </p:spTree>
    <p:extLst>
      <p:ext uri="{BB962C8B-B14F-4D97-AF65-F5344CB8AC3E}">
        <p14:creationId xmlns:p14="http://schemas.microsoft.com/office/powerpoint/2010/main" val="1935852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4121" y="117223"/>
            <a:ext cx="3691591" cy="795361"/>
          </a:xfrm>
        </p:spPr>
        <p:txBody>
          <a:bodyPr>
            <a:normAutofit/>
          </a:bodyPr>
          <a:lstStyle/>
          <a:p>
            <a:r>
              <a:rPr lang="lv-LV" sz="4000" b="1" dirty="0" smtClean="0"/>
              <a:t>Forums </a:t>
            </a:r>
            <a:r>
              <a:rPr lang="lv-LV" sz="4000" b="1" i="1" dirty="0" smtClean="0">
                <a:solidFill>
                  <a:srgbClr val="FF0000"/>
                </a:solidFill>
              </a:rPr>
              <a:t>(Forum)</a:t>
            </a:r>
            <a:endParaRPr lang="lv-LV" sz="3600" b="1" dirty="0" smtClean="0"/>
          </a:p>
        </p:txBody>
      </p:sp>
      <p:sp>
        <p:nvSpPr>
          <p:cNvPr id="4" name="Subtitle 2"/>
          <p:cNvSpPr txBox="1">
            <a:spLocks/>
          </p:cNvSpPr>
          <p:nvPr/>
        </p:nvSpPr>
        <p:spPr>
          <a:xfrm>
            <a:off x="539445" y="4962186"/>
            <a:ext cx="4994409" cy="13157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1800" b="1" dirty="0" smtClean="0"/>
              <a:t>Priekšrocības</a:t>
            </a:r>
            <a:r>
              <a:rPr lang="lv-LV" sz="1800" b="1" dirty="0"/>
              <a:t>: </a:t>
            </a:r>
            <a:r>
              <a:rPr lang="lv-LV" sz="1800" dirty="0" smtClean="0"/>
              <a:t>var </a:t>
            </a:r>
            <a:r>
              <a:rPr lang="lv-LV" sz="1800" dirty="0"/>
              <a:t>veidot diskusiju, iesaistot </a:t>
            </a:r>
            <a:r>
              <a:rPr lang="lv-LV" sz="1800" dirty="0" smtClean="0"/>
              <a:t>apmācāmos; pievienot </a:t>
            </a:r>
            <a:r>
              <a:rPr lang="lv-LV" sz="1800" dirty="0"/>
              <a:t>materiālus, arī linkus; </a:t>
            </a:r>
            <a:r>
              <a:rPr lang="lv-LV" sz="1800" dirty="0" smtClean="0"/>
              <a:t>apmācāmie var </a:t>
            </a:r>
            <a:r>
              <a:rPr lang="lv-LV" sz="1800" dirty="0"/>
              <a:t>veidot savus </a:t>
            </a:r>
            <a:r>
              <a:rPr lang="lv-LV" sz="1800" dirty="0" smtClean="0"/>
              <a:t>ierakstus; var </a:t>
            </a:r>
            <a:r>
              <a:rPr lang="lv-LV" sz="1800" dirty="0"/>
              <a:t>atbildēt uz konkrētu ziņu.</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013" y="2835016"/>
            <a:ext cx="6063957" cy="36401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45" y="1518754"/>
            <a:ext cx="3956740" cy="2841824"/>
          </a:xfrm>
          <a:prstGeom prst="rect">
            <a:avLst/>
          </a:prstGeom>
        </p:spPr>
      </p:pic>
      <p:sp>
        <p:nvSpPr>
          <p:cNvPr id="7" name="TextBox 6"/>
          <p:cNvSpPr txBox="1"/>
          <p:nvPr/>
        </p:nvSpPr>
        <p:spPr>
          <a:xfrm>
            <a:off x="5224257" y="1449398"/>
            <a:ext cx="6083843" cy="1231106"/>
          </a:xfrm>
          <a:prstGeom prst="rect">
            <a:avLst/>
          </a:prstGeom>
          <a:noFill/>
        </p:spPr>
        <p:txBody>
          <a:bodyPr wrap="square" rtlCol="0">
            <a:spAutoFit/>
          </a:bodyPr>
          <a:lstStyle/>
          <a:p>
            <a:r>
              <a:rPr lang="lv-LV" dirty="0" smtClean="0"/>
              <a:t>Pie </a:t>
            </a:r>
            <a:r>
              <a:rPr lang="lv-LV" b="1" i="1" dirty="0" err="1" smtClean="0"/>
              <a:t>Add</a:t>
            </a:r>
            <a:r>
              <a:rPr lang="lv-LV" b="1" i="1" dirty="0" smtClean="0"/>
              <a:t> </a:t>
            </a:r>
            <a:r>
              <a:rPr lang="lv-LV" b="1" i="1" dirty="0" err="1" smtClean="0"/>
              <a:t>New</a:t>
            </a:r>
            <a:r>
              <a:rPr lang="lv-LV" b="1" i="1" dirty="0" smtClean="0"/>
              <a:t> </a:t>
            </a:r>
            <a:r>
              <a:rPr lang="lv-LV" b="1" i="1" dirty="0" err="1" smtClean="0"/>
              <a:t>Item</a:t>
            </a:r>
            <a:r>
              <a:rPr lang="lv-LV" b="1" i="1" dirty="0" smtClean="0"/>
              <a:t> </a:t>
            </a:r>
            <a:r>
              <a:rPr lang="lv-LV" dirty="0" smtClean="0"/>
              <a:t>izvēlas </a:t>
            </a:r>
            <a:r>
              <a:rPr lang="lv-LV" b="1" i="1" dirty="0" smtClean="0"/>
              <a:t>Forum</a:t>
            </a:r>
            <a:r>
              <a:rPr lang="lv-LV" dirty="0" smtClean="0"/>
              <a:t>.</a:t>
            </a:r>
          </a:p>
          <a:p>
            <a:r>
              <a:rPr lang="lv-LV" dirty="0" smtClean="0"/>
              <a:t>Kad forums pievienots, pie </a:t>
            </a:r>
            <a:r>
              <a:rPr lang="lv-LV" i="1" dirty="0" err="1" smtClean="0"/>
              <a:t>Thread</a:t>
            </a:r>
            <a:r>
              <a:rPr lang="lv-LV" dirty="0" smtClean="0"/>
              <a:t> ieraksta ziņas nosaukumu, </a:t>
            </a:r>
          </a:p>
          <a:p>
            <a:r>
              <a:rPr lang="lv-LV" dirty="0" smtClean="0"/>
              <a:t>pie </a:t>
            </a:r>
            <a:r>
              <a:rPr lang="lv-LV" i="1" dirty="0" err="1" smtClean="0"/>
              <a:t>Posting</a:t>
            </a:r>
            <a:r>
              <a:rPr lang="lv-LV" dirty="0" smtClean="0"/>
              <a:t> ierakstu pašu ziņu. Forumā ir iespējams pievieno arī dažādus failus.</a:t>
            </a:r>
            <a:r>
              <a:rPr lang="lv-LV" sz="2000" b="1" dirty="0" smtClean="0"/>
              <a:t> </a:t>
            </a:r>
            <a:endParaRPr lang="en-US" dirty="0"/>
          </a:p>
        </p:txBody>
      </p:sp>
      <p:cxnSp>
        <p:nvCxnSpPr>
          <p:cNvPr id="18" name="Elbow Connector 17"/>
          <p:cNvCxnSpPr/>
          <p:nvPr/>
        </p:nvCxnSpPr>
        <p:spPr>
          <a:xfrm rot="10800000" flipV="1">
            <a:off x="2960029" y="2004135"/>
            <a:ext cx="2264228" cy="91911"/>
          </a:xfrm>
          <a:prstGeom prst="bentConnector3">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flipV="1">
            <a:off x="3952805" y="2166072"/>
            <a:ext cx="1271453" cy="644078"/>
          </a:xfrm>
          <a:prstGeom prst="bentConnector3">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0800000" flipV="1">
            <a:off x="2463640" y="2575019"/>
            <a:ext cx="2760617" cy="1558834"/>
          </a:xfrm>
          <a:prstGeom prst="bentConnector3">
            <a:avLst>
              <a:gd name="adj1" fmla="val 1104"/>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8900" y="979979"/>
            <a:ext cx="3956740" cy="369332"/>
          </a:xfrm>
          <a:prstGeom prst="rect">
            <a:avLst/>
          </a:prstGeom>
          <a:solidFill>
            <a:schemeClr val="accent2"/>
          </a:solidFill>
        </p:spPr>
        <p:txBody>
          <a:bodyPr wrap="square" rtlCol="0">
            <a:spAutoFit/>
          </a:bodyPr>
          <a:lstStyle/>
          <a:p>
            <a:r>
              <a:rPr lang="lv-LV" i="1" dirty="0" err="1" smtClean="0"/>
              <a:t>Add</a:t>
            </a:r>
            <a:r>
              <a:rPr lang="lv-LV" i="1" dirty="0" smtClean="0"/>
              <a:t> </a:t>
            </a:r>
            <a:r>
              <a:rPr lang="lv-LV" i="1" dirty="0" err="1" smtClean="0"/>
              <a:t>New</a:t>
            </a:r>
            <a:r>
              <a:rPr lang="lv-LV" i="1" dirty="0" smtClean="0"/>
              <a:t> </a:t>
            </a:r>
            <a:r>
              <a:rPr lang="lv-LV" i="1" dirty="0" err="1" smtClean="0"/>
              <a:t>Item</a:t>
            </a:r>
            <a:r>
              <a:rPr lang="lv-LV" i="1" dirty="0" smtClean="0"/>
              <a:t> -&gt; Forum</a:t>
            </a:r>
            <a:endParaRPr lang="lv-LV" i="1" dirty="0"/>
          </a:p>
        </p:txBody>
      </p:sp>
      <p:sp>
        <p:nvSpPr>
          <p:cNvPr id="9" name="Rectangle 8"/>
          <p:cNvSpPr/>
          <p:nvPr/>
        </p:nvSpPr>
        <p:spPr>
          <a:xfrm>
            <a:off x="5224257" y="927467"/>
            <a:ext cx="6848681" cy="369332"/>
          </a:xfrm>
          <a:prstGeom prst="rect">
            <a:avLst/>
          </a:prstGeom>
        </p:spPr>
        <p:txBody>
          <a:bodyPr wrap="square">
            <a:spAutoFit/>
          </a:bodyPr>
          <a:lstStyle/>
          <a:p>
            <a:r>
              <a:rPr lang="lv-LV" i="1" dirty="0" smtClean="0">
                <a:solidFill>
                  <a:srgbClr val="FF0000"/>
                </a:solidFill>
              </a:rPr>
              <a:t>Atgriezeniskās </a:t>
            </a:r>
            <a:r>
              <a:rPr lang="lv-LV" i="1" dirty="0">
                <a:solidFill>
                  <a:srgbClr val="FF0000"/>
                </a:solidFill>
              </a:rPr>
              <a:t>saites iegūšanai, saiknes ar apmācāmajiem </a:t>
            </a:r>
            <a:r>
              <a:rPr lang="lv-LV" i="1" dirty="0" smtClean="0">
                <a:solidFill>
                  <a:srgbClr val="FF0000"/>
                </a:solidFill>
              </a:rPr>
              <a:t>uzturēšanai</a:t>
            </a:r>
            <a:endParaRPr lang="lv-LV" b="1" i="1" dirty="0">
              <a:solidFill>
                <a:srgbClr val="FF0000"/>
              </a:solidFill>
            </a:endParaRPr>
          </a:p>
        </p:txBody>
      </p:sp>
      <p:cxnSp>
        <p:nvCxnSpPr>
          <p:cNvPr id="14" name="Elbow Connector 13"/>
          <p:cNvCxnSpPr>
            <a:stCxn id="4" idx="3"/>
          </p:cNvCxnSpPr>
          <p:nvPr/>
        </p:nvCxnSpPr>
        <p:spPr>
          <a:xfrm flipV="1">
            <a:off x="5533854" y="4430603"/>
            <a:ext cx="1895646" cy="1189479"/>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503A482-B26E-4619-8C05-999878A4E0F4}" type="slidenum">
              <a:rPr lang="lv-LV" smtClean="0"/>
              <a:t>14</a:t>
            </a:fld>
            <a:endParaRPr lang="lv-LV"/>
          </a:p>
        </p:txBody>
      </p:sp>
    </p:spTree>
    <p:extLst>
      <p:ext uri="{BB962C8B-B14F-4D97-AF65-F5344CB8AC3E}">
        <p14:creationId xmlns:p14="http://schemas.microsoft.com/office/powerpoint/2010/main" val="2794073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00100" y="196119"/>
            <a:ext cx="11015663" cy="1071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4000" b="1" dirty="0" smtClean="0"/>
              <a:t>Video/ audio krātuves </a:t>
            </a:r>
            <a:r>
              <a:rPr lang="lv-LV" sz="4000" b="1" i="1" dirty="0" smtClean="0">
                <a:solidFill>
                  <a:srgbClr val="FF0000"/>
                </a:solidFill>
              </a:rPr>
              <a:t>(</a:t>
            </a:r>
            <a:r>
              <a:rPr lang="lv-LV" sz="4000" b="1" i="1" dirty="0" err="1" smtClean="0">
                <a:solidFill>
                  <a:srgbClr val="FF0000"/>
                </a:solidFill>
              </a:rPr>
              <a:t>Media</a:t>
            </a:r>
            <a:r>
              <a:rPr lang="lv-LV" sz="4000" b="1" i="1" dirty="0" smtClean="0">
                <a:solidFill>
                  <a:srgbClr val="FF0000"/>
                </a:solidFill>
              </a:rPr>
              <a:t> </a:t>
            </a:r>
            <a:r>
              <a:rPr lang="lv-LV" sz="4000" b="1" i="1" dirty="0" err="1" smtClean="0">
                <a:solidFill>
                  <a:srgbClr val="FF0000"/>
                </a:solidFill>
              </a:rPr>
              <a:t>Pool</a:t>
            </a:r>
            <a:r>
              <a:rPr lang="lv-LV" sz="4000" b="1" i="1" dirty="0" smtClean="0">
                <a:solidFill>
                  <a:srgbClr val="FF0000"/>
                </a:solidFill>
              </a:rPr>
              <a:t>) </a:t>
            </a:r>
            <a:r>
              <a:rPr lang="lv-LV" sz="4000" b="1" dirty="0" smtClean="0"/>
              <a:t>veidošana</a:t>
            </a:r>
            <a:endParaRPr lang="en-US" sz="40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900" y="1481668"/>
            <a:ext cx="3996874" cy="1550302"/>
          </a:xfrm>
          <a:prstGeom prst="rect">
            <a:avLst/>
          </a:prstGeom>
        </p:spPr>
      </p:pic>
      <p:sp>
        <p:nvSpPr>
          <p:cNvPr id="7" name="TextBox 6"/>
          <p:cNvSpPr txBox="1"/>
          <p:nvPr/>
        </p:nvSpPr>
        <p:spPr>
          <a:xfrm>
            <a:off x="4628882" y="1303398"/>
            <a:ext cx="5152003" cy="1200329"/>
          </a:xfrm>
          <a:prstGeom prst="rect">
            <a:avLst/>
          </a:prstGeom>
          <a:noFill/>
        </p:spPr>
        <p:txBody>
          <a:bodyPr wrap="square" rtlCol="0">
            <a:spAutoFit/>
          </a:bodyPr>
          <a:lstStyle/>
          <a:p>
            <a:r>
              <a:rPr lang="lv-LV" dirty="0"/>
              <a:t>Ar </a:t>
            </a:r>
            <a:r>
              <a:rPr lang="lv-LV" b="1" i="1" dirty="0" err="1"/>
              <a:t>Add</a:t>
            </a:r>
            <a:r>
              <a:rPr lang="lv-LV" b="1" i="1" dirty="0"/>
              <a:t> </a:t>
            </a:r>
            <a:r>
              <a:rPr lang="lv-LV" b="1" i="1" dirty="0" err="1"/>
              <a:t>New</a:t>
            </a:r>
            <a:r>
              <a:rPr lang="lv-LV" b="1" i="1" dirty="0"/>
              <a:t> </a:t>
            </a:r>
            <a:r>
              <a:rPr lang="lv-LV" b="1" i="1" dirty="0" err="1"/>
              <a:t>Item</a:t>
            </a:r>
            <a:r>
              <a:rPr lang="lv-LV" b="1" i="1" dirty="0"/>
              <a:t> </a:t>
            </a:r>
            <a:r>
              <a:rPr lang="lv-LV" dirty="0"/>
              <a:t>pievieno</a:t>
            </a:r>
            <a:r>
              <a:rPr lang="en-US" dirty="0"/>
              <a:t> </a:t>
            </a:r>
            <a:r>
              <a:rPr lang="lv-LV" b="1" i="1" dirty="0" err="1"/>
              <a:t>Media</a:t>
            </a:r>
            <a:r>
              <a:rPr lang="lv-LV" b="1" i="1" dirty="0"/>
              <a:t> </a:t>
            </a:r>
            <a:r>
              <a:rPr lang="lv-LV" b="1" i="1" dirty="0" err="1"/>
              <a:t>Pool</a:t>
            </a:r>
            <a:r>
              <a:rPr lang="lv-LV" dirty="0"/>
              <a:t>, ieraksta nosaukumu. </a:t>
            </a:r>
          </a:p>
          <a:p>
            <a:r>
              <a:rPr lang="lv-LV" dirty="0" smtClean="0"/>
              <a:t>Ar </a:t>
            </a:r>
            <a:r>
              <a:rPr lang="lv-LV" i="1" dirty="0" err="1" smtClean="0"/>
              <a:t>Create</a:t>
            </a:r>
            <a:r>
              <a:rPr lang="lv-LV" i="1" dirty="0" smtClean="0"/>
              <a:t> </a:t>
            </a:r>
            <a:r>
              <a:rPr lang="lv-LV" i="1" dirty="0" err="1" smtClean="0"/>
              <a:t>Media</a:t>
            </a:r>
            <a:r>
              <a:rPr lang="lv-LV" i="1" dirty="0" smtClean="0"/>
              <a:t> </a:t>
            </a:r>
            <a:r>
              <a:rPr lang="lv-LV" i="1" dirty="0" err="1" smtClean="0"/>
              <a:t>Object</a:t>
            </a:r>
            <a:r>
              <a:rPr lang="lv-LV" i="1" dirty="0" smtClean="0"/>
              <a:t> </a:t>
            </a:r>
            <a:r>
              <a:rPr lang="lv-LV" dirty="0" smtClean="0"/>
              <a:t>pievieno video/audio failu, ierakstot arī nosaukumu.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6" y="3231398"/>
            <a:ext cx="6211167" cy="1581371"/>
          </a:xfrm>
          <a:prstGeom prst="rect">
            <a:avLst/>
          </a:prstGeom>
        </p:spPr>
      </p:pic>
      <p:sp>
        <p:nvSpPr>
          <p:cNvPr id="9" name="TextBox 8"/>
          <p:cNvSpPr txBox="1"/>
          <p:nvPr/>
        </p:nvSpPr>
        <p:spPr>
          <a:xfrm>
            <a:off x="1038105" y="5310309"/>
            <a:ext cx="4596591" cy="923330"/>
          </a:xfrm>
          <a:prstGeom prst="rect">
            <a:avLst/>
          </a:prstGeom>
          <a:noFill/>
        </p:spPr>
        <p:txBody>
          <a:bodyPr wrap="square" rtlCol="0">
            <a:spAutoFit/>
          </a:bodyPr>
          <a:lstStyle/>
          <a:p>
            <a:r>
              <a:rPr lang="lv-LV" dirty="0" smtClean="0"/>
              <a:t>Pievienošana:</a:t>
            </a:r>
          </a:p>
          <a:p>
            <a:r>
              <a:rPr lang="lv-LV" dirty="0" smtClean="0"/>
              <a:t>1</a:t>
            </a:r>
            <a:r>
              <a:rPr lang="lv-LV" dirty="0"/>
              <a:t>) </a:t>
            </a:r>
            <a:r>
              <a:rPr lang="lv-LV" dirty="0" smtClean="0"/>
              <a:t>izvēlas </a:t>
            </a:r>
            <a:r>
              <a:rPr lang="lv-LV" dirty="0"/>
              <a:t>failu, kas ir pieejams </a:t>
            </a:r>
            <a:r>
              <a:rPr lang="lv-LV" dirty="0" smtClean="0"/>
              <a:t>datorā </a:t>
            </a:r>
            <a:r>
              <a:rPr lang="lv-LV" i="1" dirty="0" smtClean="0"/>
              <a:t>(</a:t>
            </a:r>
            <a:r>
              <a:rPr lang="lv-LV" i="1" dirty="0" err="1" smtClean="0"/>
              <a:t>File</a:t>
            </a:r>
            <a:r>
              <a:rPr lang="lv-LV" i="1" dirty="0" smtClean="0"/>
              <a:t>),</a:t>
            </a:r>
            <a:endParaRPr lang="lv-LV" i="1" dirty="0"/>
          </a:p>
          <a:p>
            <a:r>
              <a:rPr lang="lv-LV" dirty="0"/>
              <a:t>2)no ārējiem interneta </a:t>
            </a:r>
            <a:r>
              <a:rPr lang="lv-LV" dirty="0" smtClean="0"/>
              <a:t>resursiem </a:t>
            </a:r>
            <a:r>
              <a:rPr lang="lv-LV" i="1" dirty="0" smtClean="0"/>
              <a:t>(URL)</a:t>
            </a:r>
            <a:r>
              <a:rPr lang="lv-LV" dirty="0" smtClean="0"/>
              <a:t> kā </a:t>
            </a:r>
            <a:r>
              <a:rPr lang="lv-LV" dirty="0" err="1" smtClean="0"/>
              <a:t>linku</a:t>
            </a:r>
            <a:endParaRPr lang="en-US" i="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790" y="4555157"/>
            <a:ext cx="4559824" cy="1656259"/>
          </a:xfrm>
          <a:prstGeom prst="rect">
            <a:avLst/>
          </a:prstGeom>
        </p:spPr>
      </p:pic>
      <p:sp>
        <p:nvSpPr>
          <p:cNvPr id="11" name="TextBox 10"/>
          <p:cNvSpPr txBox="1"/>
          <p:nvPr/>
        </p:nvSpPr>
        <p:spPr>
          <a:xfrm>
            <a:off x="8556541" y="3569306"/>
            <a:ext cx="3635459" cy="923330"/>
          </a:xfrm>
          <a:prstGeom prst="rect">
            <a:avLst/>
          </a:prstGeom>
          <a:noFill/>
        </p:spPr>
        <p:txBody>
          <a:bodyPr wrap="square" rtlCol="0">
            <a:spAutoFit/>
          </a:bodyPr>
          <a:lstStyle/>
          <a:p>
            <a:r>
              <a:rPr lang="lv-LV" dirty="0" smtClean="0"/>
              <a:t>Nākamo video/ audio materiālu pievieno atkal nospiežot</a:t>
            </a:r>
            <a:r>
              <a:rPr lang="lv-LV" i="1" dirty="0" smtClean="0"/>
              <a:t> </a:t>
            </a:r>
            <a:r>
              <a:rPr lang="lv-LV" i="1" dirty="0" err="1" smtClean="0"/>
              <a:t>Create</a:t>
            </a:r>
            <a:r>
              <a:rPr lang="lv-LV" i="1" dirty="0" smtClean="0"/>
              <a:t> </a:t>
            </a:r>
            <a:r>
              <a:rPr lang="lv-LV" i="1" dirty="0" err="1" smtClean="0"/>
              <a:t>Media</a:t>
            </a:r>
            <a:r>
              <a:rPr lang="lv-LV" i="1" dirty="0" smtClean="0"/>
              <a:t> </a:t>
            </a:r>
            <a:r>
              <a:rPr lang="lv-LV" i="1" dirty="0" err="1" smtClean="0"/>
              <a:t>Object</a:t>
            </a:r>
            <a:r>
              <a:rPr lang="lv-LV" i="1" dirty="0" smtClean="0"/>
              <a:t>.</a:t>
            </a:r>
            <a:endParaRPr lang="en-US" i="1" dirty="0"/>
          </a:p>
        </p:txBody>
      </p:sp>
      <p:cxnSp>
        <p:nvCxnSpPr>
          <p:cNvPr id="12" name="Elbow Connector 11"/>
          <p:cNvCxnSpPr/>
          <p:nvPr/>
        </p:nvCxnSpPr>
        <p:spPr>
          <a:xfrm rot="10800000" flipV="1">
            <a:off x="3664863" y="2579006"/>
            <a:ext cx="1407201" cy="280828"/>
          </a:xfrm>
          <a:prstGeom prst="bentConnector3">
            <a:avLst>
              <a:gd name="adj1" fmla="val 1265"/>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2926" y="1073890"/>
            <a:ext cx="4002848" cy="369332"/>
          </a:xfrm>
          <a:prstGeom prst="rect">
            <a:avLst/>
          </a:prstGeom>
          <a:solidFill>
            <a:schemeClr val="accent2"/>
          </a:solidFill>
        </p:spPr>
        <p:txBody>
          <a:bodyPr wrap="square" rtlCol="0">
            <a:spAutoFit/>
          </a:bodyPr>
          <a:lstStyle/>
          <a:p>
            <a:r>
              <a:rPr lang="lv-LV" i="1" dirty="0" err="1" smtClean="0"/>
              <a:t>Add</a:t>
            </a:r>
            <a:r>
              <a:rPr lang="lv-LV" i="1" dirty="0" smtClean="0"/>
              <a:t> </a:t>
            </a:r>
            <a:r>
              <a:rPr lang="lv-LV" i="1" dirty="0" err="1" smtClean="0"/>
              <a:t>New</a:t>
            </a:r>
            <a:r>
              <a:rPr lang="lv-LV" i="1" dirty="0" smtClean="0"/>
              <a:t> </a:t>
            </a:r>
            <a:r>
              <a:rPr lang="lv-LV" i="1" dirty="0" err="1" smtClean="0"/>
              <a:t>Item</a:t>
            </a:r>
            <a:r>
              <a:rPr lang="lv-LV" i="1" dirty="0" smtClean="0"/>
              <a:t> -&gt; </a:t>
            </a:r>
            <a:r>
              <a:rPr lang="lv-LV" i="1" dirty="0" err="1" smtClean="0"/>
              <a:t>Media</a:t>
            </a:r>
            <a:r>
              <a:rPr lang="lv-LV" i="1" dirty="0" smtClean="0"/>
              <a:t> </a:t>
            </a:r>
            <a:r>
              <a:rPr lang="lv-LV" i="1" dirty="0" err="1" smtClean="0"/>
              <a:t>Pool</a:t>
            </a:r>
            <a:endParaRPr lang="lv-LV" i="1" dirty="0"/>
          </a:p>
        </p:txBody>
      </p:sp>
      <p:cxnSp>
        <p:nvCxnSpPr>
          <p:cNvPr id="23" name="Elbow Connector 22"/>
          <p:cNvCxnSpPr/>
          <p:nvPr/>
        </p:nvCxnSpPr>
        <p:spPr>
          <a:xfrm rot="5400000">
            <a:off x="408746" y="4587781"/>
            <a:ext cx="1510304" cy="595930"/>
          </a:xfrm>
          <a:prstGeom prst="bentConnector4">
            <a:avLst>
              <a:gd name="adj1" fmla="val 13904"/>
              <a:gd name="adj2" fmla="val 13836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a:off x="282953" y="5012344"/>
            <a:ext cx="1510304" cy="595930"/>
          </a:xfrm>
          <a:prstGeom prst="bentConnector4">
            <a:avLst>
              <a:gd name="adj1" fmla="val 1994"/>
              <a:gd name="adj2" fmla="val 13836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rot="10800000" flipV="1">
            <a:off x="7621893" y="4150303"/>
            <a:ext cx="934648" cy="434245"/>
          </a:xfrm>
          <a:prstGeom prst="bentConnector3">
            <a:avLst>
              <a:gd name="adj1" fmla="val 98115"/>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F503A482-B26E-4619-8C05-999878A4E0F4}" type="slidenum">
              <a:rPr lang="lv-LV" smtClean="0"/>
              <a:t>15</a:t>
            </a:fld>
            <a:endParaRPr lang="lv-LV"/>
          </a:p>
        </p:txBody>
      </p:sp>
    </p:spTree>
    <p:extLst>
      <p:ext uri="{BB962C8B-B14F-4D97-AF65-F5344CB8AC3E}">
        <p14:creationId xmlns:p14="http://schemas.microsoft.com/office/powerpoint/2010/main" val="1143321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5695" y="21205"/>
            <a:ext cx="7878856" cy="1071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smtClean="0"/>
              <a:t>Pieteikšanās </a:t>
            </a:r>
            <a:r>
              <a:rPr lang="lv-LV" sz="4000" b="1" i="1" dirty="0" smtClean="0">
                <a:solidFill>
                  <a:srgbClr val="FF0000"/>
                </a:solidFill>
              </a:rPr>
              <a:t>(</a:t>
            </a:r>
            <a:r>
              <a:rPr lang="lv-LV" sz="4000" b="1" i="1" dirty="0" err="1" smtClean="0">
                <a:solidFill>
                  <a:srgbClr val="FF0000"/>
                </a:solidFill>
              </a:rPr>
              <a:t>Booking</a:t>
            </a:r>
            <a:r>
              <a:rPr lang="lv-LV" sz="4000" b="1" i="1" dirty="0" smtClean="0">
                <a:solidFill>
                  <a:srgbClr val="FF0000"/>
                </a:solidFill>
              </a:rPr>
              <a:t> </a:t>
            </a:r>
            <a:r>
              <a:rPr lang="lv-LV" sz="4000" b="1" i="1" dirty="0" err="1" smtClean="0">
                <a:solidFill>
                  <a:srgbClr val="FF0000"/>
                </a:solidFill>
              </a:rPr>
              <a:t>Pool</a:t>
            </a:r>
            <a:r>
              <a:rPr lang="lv-LV" sz="4000" b="1" i="1" dirty="0" smtClean="0">
                <a:solidFill>
                  <a:srgbClr val="FF0000"/>
                </a:solidFill>
              </a:rPr>
              <a:t>) </a:t>
            </a:r>
            <a:r>
              <a:rPr lang="lv-LV" sz="4000" b="1" dirty="0" smtClean="0"/>
              <a:t>veidošana </a:t>
            </a:r>
            <a:endParaRPr lang="en-US" sz="4000" dirty="0"/>
          </a:p>
        </p:txBody>
      </p:sp>
      <p:sp>
        <p:nvSpPr>
          <p:cNvPr id="5" name="TextBox 4"/>
          <p:cNvSpPr txBox="1"/>
          <p:nvPr/>
        </p:nvSpPr>
        <p:spPr>
          <a:xfrm>
            <a:off x="4626732" y="911853"/>
            <a:ext cx="7653712" cy="646331"/>
          </a:xfrm>
          <a:prstGeom prst="rect">
            <a:avLst/>
          </a:prstGeom>
          <a:noFill/>
        </p:spPr>
        <p:txBody>
          <a:bodyPr wrap="square" rtlCol="0">
            <a:spAutoFit/>
          </a:bodyPr>
          <a:lstStyle/>
          <a:p>
            <a:r>
              <a:rPr lang="lv-LV" dirty="0" smtClean="0"/>
              <a:t>Ar </a:t>
            </a:r>
            <a:r>
              <a:rPr lang="lv-LV" b="1" i="1" dirty="0" err="1" smtClean="0"/>
              <a:t>Add</a:t>
            </a:r>
            <a:r>
              <a:rPr lang="lv-LV" b="1" i="1" dirty="0" smtClean="0"/>
              <a:t> </a:t>
            </a:r>
            <a:r>
              <a:rPr lang="lv-LV" b="1" i="1" dirty="0" err="1" smtClean="0"/>
              <a:t>New</a:t>
            </a:r>
            <a:r>
              <a:rPr lang="lv-LV" b="1" i="1" dirty="0" smtClean="0"/>
              <a:t> </a:t>
            </a:r>
            <a:r>
              <a:rPr lang="lv-LV" b="1" i="1" dirty="0" err="1" smtClean="0"/>
              <a:t>Item</a:t>
            </a:r>
            <a:r>
              <a:rPr lang="lv-LV" b="1" i="1" dirty="0" smtClean="0"/>
              <a:t> </a:t>
            </a:r>
            <a:r>
              <a:rPr lang="lv-LV" dirty="0" smtClean="0"/>
              <a:t>pievieno</a:t>
            </a:r>
            <a:r>
              <a:rPr lang="en-US" dirty="0" smtClean="0"/>
              <a:t> </a:t>
            </a:r>
            <a:r>
              <a:rPr lang="lv-LV" b="1" dirty="0" err="1" smtClean="0"/>
              <a:t>Booking</a:t>
            </a:r>
            <a:r>
              <a:rPr lang="lv-LV" b="1" dirty="0" smtClean="0"/>
              <a:t> </a:t>
            </a:r>
            <a:r>
              <a:rPr lang="lv-LV" b="1" dirty="0" err="1" smtClean="0"/>
              <a:t>Pool</a:t>
            </a:r>
            <a:r>
              <a:rPr lang="lv-LV" dirty="0" smtClean="0"/>
              <a:t>, ieraksta nosaukumu. Izvēlas, vai pieteikšanās būs konkrētā laika periodā vai bez fiksēta laika perioda.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72" y="1376532"/>
            <a:ext cx="4061860" cy="2176865"/>
          </a:xfrm>
          <a:prstGeom prst="rect">
            <a:avLst/>
          </a:prstGeom>
        </p:spPr>
      </p:pic>
      <p:sp>
        <p:nvSpPr>
          <p:cNvPr id="14" name="TextBox 13"/>
          <p:cNvSpPr txBox="1"/>
          <p:nvPr/>
        </p:nvSpPr>
        <p:spPr>
          <a:xfrm>
            <a:off x="683032" y="3608754"/>
            <a:ext cx="4061860" cy="1200329"/>
          </a:xfrm>
          <a:prstGeom prst="rect">
            <a:avLst/>
          </a:prstGeom>
          <a:noFill/>
        </p:spPr>
        <p:txBody>
          <a:bodyPr wrap="square" rtlCol="0">
            <a:spAutoFit/>
          </a:bodyPr>
          <a:lstStyle/>
          <a:p>
            <a:r>
              <a:rPr lang="lv-LV" dirty="0" smtClean="0"/>
              <a:t>Izvēloties </a:t>
            </a:r>
            <a:r>
              <a:rPr lang="lv-LV" i="1" dirty="0" smtClean="0"/>
              <a:t>No Schedule</a:t>
            </a:r>
            <a:r>
              <a:rPr lang="lv-LV" dirty="0" smtClean="0"/>
              <a:t>, uzreiz tiks piedāvāta iespēja noteikt limitu rezervēšanai (cik apmācāmie var pieteikties tēmai).</a:t>
            </a:r>
          </a:p>
        </p:txBody>
      </p:sp>
      <p:sp>
        <p:nvSpPr>
          <p:cNvPr id="8" name="TextBox 7"/>
          <p:cNvSpPr txBox="1"/>
          <p:nvPr/>
        </p:nvSpPr>
        <p:spPr>
          <a:xfrm>
            <a:off x="6832752" y="6171684"/>
            <a:ext cx="5459919" cy="369332"/>
          </a:xfrm>
          <a:prstGeom prst="rect">
            <a:avLst/>
          </a:prstGeom>
          <a:noFill/>
        </p:spPr>
        <p:txBody>
          <a:bodyPr wrap="square" rtlCol="0">
            <a:spAutoFit/>
          </a:bodyPr>
          <a:lstStyle/>
          <a:p>
            <a:r>
              <a:rPr lang="lv-LV" i="1" dirty="0" smtClean="0">
                <a:solidFill>
                  <a:srgbClr val="FF0000"/>
                </a:solidFill>
              </a:rPr>
              <a:t>N.B.! Kad </a:t>
            </a:r>
            <a:r>
              <a:rPr lang="lv-LV" i="1" dirty="0">
                <a:solidFill>
                  <a:srgbClr val="FF0000"/>
                </a:solidFill>
              </a:rPr>
              <a:t>tēmas </a:t>
            </a:r>
            <a:r>
              <a:rPr lang="lv-LV" i="1" dirty="0" smtClean="0">
                <a:solidFill>
                  <a:srgbClr val="FF0000"/>
                </a:solidFill>
              </a:rPr>
              <a:t>savadītas</a:t>
            </a:r>
            <a:r>
              <a:rPr lang="lv-LV" i="1" dirty="0">
                <a:solidFill>
                  <a:srgbClr val="FF0000"/>
                </a:solidFill>
              </a:rPr>
              <a:t>, </a:t>
            </a:r>
            <a:r>
              <a:rPr lang="lv-LV" i="1" dirty="0" smtClean="0">
                <a:solidFill>
                  <a:srgbClr val="FF0000"/>
                </a:solidFill>
              </a:rPr>
              <a:t>pie </a:t>
            </a:r>
            <a:r>
              <a:rPr lang="lv-LV" i="1" dirty="0" err="1" smtClean="0">
                <a:solidFill>
                  <a:srgbClr val="FF0000"/>
                </a:solidFill>
              </a:rPr>
              <a:t>Settings</a:t>
            </a:r>
            <a:r>
              <a:rPr lang="lv-LV" i="1" dirty="0" smtClean="0">
                <a:solidFill>
                  <a:srgbClr val="FF0000"/>
                </a:solidFill>
              </a:rPr>
              <a:t> jāieliek </a:t>
            </a:r>
            <a:r>
              <a:rPr lang="lv-LV" i="1" dirty="0" err="1">
                <a:solidFill>
                  <a:srgbClr val="FF0000"/>
                </a:solidFill>
              </a:rPr>
              <a:t>online</a:t>
            </a:r>
            <a:r>
              <a:rPr lang="lv-LV" i="1" dirty="0">
                <a:solidFill>
                  <a:srgbClr val="FF0000"/>
                </a:solidFill>
              </a:rPr>
              <a:t>. </a:t>
            </a:r>
          </a:p>
        </p:txBody>
      </p:sp>
      <p:sp>
        <p:nvSpPr>
          <p:cNvPr id="10" name="TextBox 9"/>
          <p:cNvSpPr txBox="1"/>
          <p:nvPr/>
        </p:nvSpPr>
        <p:spPr>
          <a:xfrm>
            <a:off x="5660810" y="4382193"/>
            <a:ext cx="5912867" cy="2031325"/>
          </a:xfrm>
          <a:prstGeom prst="rect">
            <a:avLst/>
          </a:prstGeom>
          <a:noFill/>
        </p:spPr>
        <p:txBody>
          <a:bodyPr wrap="square" rtlCol="0">
            <a:spAutoFit/>
          </a:bodyPr>
          <a:lstStyle/>
          <a:p>
            <a:r>
              <a:rPr lang="lv-LV" dirty="0"/>
              <a:t>Rīkjoslā izvēlas </a:t>
            </a:r>
            <a:r>
              <a:rPr lang="lv-LV" dirty="0" err="1"/>
              <a:t>Booking</a:t>
            </a:r>
            <a:r>
              <a:rPr lang="lv-LV" dirty="0"/>
              <a:t> </a:t>
            </a:r>
            <a:r>
              <a:rPr lang="lv-LV" dirty="0" err="1"/>
              <a:t>Objects</a:t>
            </a:r>
            <a:r>
              <a:rPr lang="lv-LV" dirty="0"/>
              <a:t>, pēc tam </a:t>
            </a:r>
            <a:r>
              <a:rPr lang="lv-LV" dirty="0" err="1"/>
              <a:t>Add</a:t>
            </a:r>
            <a:r>
              <a:rPr lang="lv-LV" dirty="0"/>
              <a:t> </a:t>
            </a:r>
            <a:r>
              <a:rPr lang="lv-LV" dirty="0" err="1"/>
              <a:t>Object</a:t>
            </a:r>
            <a:r>
              <a:rPr lang="lv-LV" dirty="0"/>
              <a:t>, aizpilda nepieciešamo informāciju (nosaukums, apraksts u.c.).</a:t>
            </a:r>
            <a:endParaRPr lang="en-US" dirty="0"/>
          </a:p>
          <a:p>
            <a:r>
              <a:rPr lang="lv-LV" dirty="0" smtClean="0"/>
              <a:t>Ar </a:t>
            </a:r>
            <a:r>
              <a:rPr lang="lv-LV" i="1" dirty="0" err="1" smtClean="0"/>
              <a:t>Add</a:t>
            </a:r>
            <a:r>
              <a:rPr lang="lv-LV" i="1" dirty="0" smtClean="0"/>
              <a:t> </a:t>
            </a:r>
            <a:r>
              <a:rPr lang="lv-LV" i="1" dirty="0" err="1" smtClean="0"/>
              <a:t>Object</a:t>
            </a:r>
            <a:r>
              <a:rPr lang="lv-LV" i="1" dirty="0" smtClean="0"/>
              <a:t> </a:t>
            </a:r>
            <a:r>
              <a:rPr lang="lv-LV" dirty="0" smtClean="0"/>
              <a:t>pievieno tik tēmas, cik nepieciešams. Ar </a:t>
            </a:r>
            <a:r>
              <a:rPr lang="lv-LV" i="1" dirty="0" err="1" smtClean="0"/>
              <a:t>Actions</a:t>
            </a:r>
            <a:r>
              <a:rPr lang="lv-LV" dirty="0" smtClean="0"/>
              <a:t> var labot, dzēst tēmu. Apmācāmie, izmantojot šo funkciju, var pieteikties </a:t>
            </a:r>
            <a:r>
              <a:rPr lang="lv-LV" i="1" dirty="0" smtClean="0"/>
              <a:t>(</a:t>
            </a:r>
            <a:r>
              <a:rPr lang="lv-LV" i="1" dirty="0" err="1" smtClean="0"/>
              <a:t>Book</a:t>
            </a:r>
            <a:r>
              <a:rPr lang="lv-LV" i="1" dirty="0" smtClean="0"/>
              <a:t>) </a:t>
            </a:r>
            <a:r>
              <a:rPr lang="lv-LV" dirty="0" smtClean="0"/>
              <a:t>tēmai. Pie </a:t>
            </a:r>
            <a:r>
              <a:rPr lang="lv-LV" i="1" dirty="0" err="1" smtClean="0"/>
              <a:t>Available</a:t>
            </a:r>
            <a:r>
              <a:rPr lang="lv-LV" dirty="0" smtClean="0"/>
              <a:t>, ja rāda 1/1, tad tēmai neviens nav pieteicies,. Ja rāda 0/1 – tēma jau rezervēta.</a:t>
            </a:r>
            <a:endParaRPr lang="en-US" dirty="0"/>
          </a:p>
        </p:txBody>
      </p:sp>
      <p:sp>
        <p:nvSpPr>
          <p:cNvPr id="2" name="Rectangle 1"/>
          <p:cNvSpPr/>
          <p:nvPr/>
        </p:nvSpPr>
        <p:spPr>
          <a:xfrm>
            <a:off x="8453588" y="260140"/>
            <a:ext cx="3839083" cy="584775"/>
          </a:xfrm>
          <a:prstGeom prst="rect">
            <a:avLst/>
          </a:prstGeom>
        </p:spPr>
        <p:txBody>
          <a:bodyPr wrap="square">
            <a:spAutoFit/>
          </a:bodyPr>
          <a:lstStyle/>
          <a:p>
            <a:r>
              <a:rPr lang="lv-LV" sz="1600" i="1" dirty="0" smtClean="0">
                <a:solidFill>
                  <a:srgbClr val="FF0000"/>
                </a:solidFill>
              </a:rPr>
              <a:t>Var </a:t>
            </a:r>
            <a:r>
              <a:rPr lang="lv-LV" sz="1600" i="1" dirty="0">
                <a:solidFill>
                  <a:srgbClr val="FF0000"/>
                </a:solidFill>
              </a:rPr>
              <a:t>izmantot, lai apmācāmie piesakās </a:t>
            </a:r>
            <a:r>
              <a:rPr lang="lv-LV" sz="1600" i="1" dirty="0" err="1">
                <a:solidFill>
                  <a:srgbClr val="FF0000"/>
                </a:solidFill>
              </a:rPr>
              <a:t>referātu,eseju</a:t>
            </a:r>
            <a:r>
              <a:rPr lang="lv-LV" sz="1600" i="1" dirty="0">
                <a:solidFill>
                  <a:srgbClr val="FF0000"/>
                </a:solidFill>
              </a:rPr>
              <a:t>, praktisko darbu u.c. </a:t>
            </a:r>
            <a:r>
              <a:rPr lang="lv-LV" sz="1600" i="1" dirty="0" smtClean="0">
                <a:solidFill>
                  <a:srgbClr val="FF0000"/>
                </a:solidFill>
              </a:rPr>
              <a:t>tēmām</a:t>
            </a:r>
            <a:endParaRPr lang="en-US" sz="1600" i="1" dirty="0">
              <a:solidFill>
                <a:srgbClr val="FF0000"/>
              </a:solidFill>
            </a:endParaRPr>
          </a:p>
        </p:txBody>
      </p:sp>
      <p:sp>
        <p:nvSpPr>
          <p:cNvPr id="16" name="TextBox 15"/>
          <p:cNvSpPr txBox="1"/>
          <p:nvPr/>
        </p:nvSpPr>
        <p:spPr>
          <a:xfrm>
            <a:off x="564872" y="1028353"/>
            <a:ext cx="4061860" cy="369332"/>
          </a:xfrm>
          <a:prstGeom prst="rect">
            <a:avLst/>
          </a:prstGeom>
          <a:solidFill>
            <a:schemeClr val="accent2"/>
          </a:solidFill>
        </p:spPr>
        <p:txBody>
          <a:bodyPr wrap="square" rtlCol="0">
            <a:spAutoFit/>
          </a:bodyPr>
          <a:lstStyle/>
          <a:p>
            <a:r>
              <a:rPr lang="lv-LV" i="1" dirty="0" err="1" smtClean="0"/>
              <a:t>Add</a:t>
            </a:r>
            <a:r>
              <a:rPr lang="lv-LV" i="1" dirty="0" smtClean="0"/>
              <a:t> </a:t>
            </a:r>
            <a:r>
              <a:rPr lang="lv-LV" i="1" dirty="0" err="1" smtClean="0"/>
              <a:t>New</a:t>
            </a:r>
            <a:r>
              <a:rPr lang="lv-LV" i="1" dirty="0" smtClean="0"/>
              <a:t> </a:t>
            </a:r>
            <a:r>
              <a:rPr lang="lv-LV" i="1" dirty="0" err="1" smtClean="0"/>
              <a:t>Item</a:t>
            </a:r>
            <a:r>
              <a:rPr lang="lv-LV" i="1" dirty="0" smtClean="0"/>
              <a:t> -&gt; </a:t>
            </a:r>
            <a:r>
              <a:rPr lang="lv-LV" i="1" dirty="0" err="1" smtClean="0"/>
              <a:t>Booking</a:t>
            </a:r>
            <a:r>
              <a:rPr lang="lv-LV" i="1" dirty="0" smtClean="0"/>
              <a:t> </a:t>
            </a:r>
            <a:r>
              <a:rPr lang="lv-LV" i="1" dirty="0" err="1" smtClean="0"/>
              <a:t>Pool</a:t>
            </a:r>
            <a:endParaRPr lang="lv-LV" i="1" dirty="0"/>
          </a:p>
        </p:txBody>
      </p:sp>
      <p:cxnSp>
        <p:nvCxnSpPr>
          <p:cNvPr id="17" name="Elbow Connector 16"/>
          <p:cNvCxnSpPr>
            <a:endCxn id="14" idx="1"/>
          </p:cNvCxnSpPr>
          <p:nvPr/>
        </p:nvCxnSpPr>
        <p:spPr>
          <a:xfrm rot="5400000">
            <a:off x="56196" y="3109343"/>
            <a:ext cx="1726412" cy="472740"/>
          </a:xfrm>
          <a:prstGeom prst="bentConnector4">
            <a:avLst>
              <a:gd name="adj1" fmla="val 15252"/>
              <a:gd name="adj2" fmla="val 151527"/>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67934" y="4809083"/>
            <a:ext cx="3958798" cy="1477328"/>
          </a:xfrm>
          <a:prstGeom prst="rect">
            <a:avLst/>
          </a:prstGeom>
        </p:spPr>
        <p:txBody>
          <a:bodyPr wrap="square">
            <a:spAutoFit/>
          </a:bodyPr>
          <a:lstStyle/>
          <a:p>
            <a:r>
              <a:rPr lang="lv-LV" dirty="0"/>
              <a:t>Izvēloties </a:t>
            </a:r>
            <a:r>
              <a:rPr lang="lv-LV" i="1" dirty="0" err="1"/>
              <a:t>Fixed</a:t>
            </a:r>
            <a:r>
              <a:rPr lang="lv-LV" i="1" dirty="0"/>
              <a:t> Schedule</a:t>
            </a:r>
            <a:r>
              <a:rPr lang="lv-LV" dirty="0"/>
              <a:t>, jānorāda periods, cik dienas būs pieteikšanās periods. Un pirms tēmu pievienošanas rīkjoslā jāizvēlas </a:t>
            </a:r>
            <a:r>
              <a:rPr lang="lv-LV" i="1" dirty="0" err="1"/>
              <a:t>Schedules</a:t>
            </a:r>
            <a:r>
              <a:rPr lang="lv-LV" dirty="0"/>
              <a:t> un </a:t>
            </a:r>
            <a:r>
              <a:rPr lang="lv-LV" i="1" dirty="0" err="1"/>
              <a:t>Add</a:t>
            </a:r>
            <a:r>
              <a:rPr lang="lv-LV" i="1" dirty="0"/>
              <a:t> Schedule.</a:t>
            </a:r>
          </a:p>
        </p:txBody>
      </p:sp>
      <p:cxnSp>
        <p:nvCxnSpPr>
          <p:cNvPr id="23" name="Elbow Connector 22"/>
          <p:cNvCxnSpPr>
            <a:endCxn id="20" idx="1"/>
          </p:cNvCxnSpPr>
          <p:nvPr/>
        </p:nvCxnSpPr>
        <p:spPr>
          <a:xfrm rot="5400000">
            <a:off x="-288923" y="4214740"/>
            <a:ext cx="2289865" cy="376149"/>
          </a:xfrm>
          <a:prstGeom prst="bentConnector4">
            <a:avLst>
              <a:gd name="adj1" fmla="val 1139"/>
              <a:gd name="adj2" fmla="val 160774"/>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5387" y="1677079"/>
            <a:ext cx="5908290" cy="267283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6347" y="1501568"/>
            <a:ext cx="2939127" cy="619379"/>
          </a:xfrm>
          <a:prstGeom prst="rect">
            <a:avLst/>
          </a:prstGeom>
        </p:spPr>
      </p:pic>
      <p:cxnSp>
        <p:nvCxnSpPr>
          <p:cNvPr id="29" name="Elbow Connector 28"/>
          <p:cNvCxnSpPr/>
          <p:nvPr/>
        </p:nvCxnSpPr>
        <p:spPr>
          <a:xfrm rot="10800000" flipV="1">
            <a:off x="5625703" y="1831023"/>
            <a:ext cx="7059" cy="3101084"/>
          </a:xfrm>
          <a:prstGeom prst="bentConnector3">
            <a:avLst>
              <a:gd name="adj1" fmla="val 3338419"/>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F503A482-B26E-4619-8C05-999878A4E0F4}" type="slidenum">
              <a:rPr lang="lv-LV" smtClean="0"/>
              <a:t>16</a:t>
            </a:fld>
            <a:endParaRPr lang="lv-LV"/>
          </a:p>
        </p:txBody>
      </p:sp>
    </p:spTree>
    <p:extLst>
      <p:ext uri="{BB962C8B-B14F-4D97-AF65-F5344CB8AC3E}">
        <p14:creationId xmlns:p14="http://schemas.microsoft.com/office/powerpoint/2010/main" val="2948989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34" y="-33600"/>
            <a:ext cx="11353800" cy="1325563"/>
          </a:xfrm>
        </p:spPr>
        <p:txBody>
          <a:bodyPr/>
          <a:lstStyle/>
          <a:p>
            <a:r>
              <a:rPr lang="lv-LV" b="1" dirty="0" smtClean="0"/>
              <a:t>Mācību moduļa veidošana </a:t>
            </a:r>
            <a:r>
              <a:rPr lang="lv-LV" b="1" i="1" dirty="0" smtClean="0">
                <a:solidFill>
                  <a:srgbClr val="FF0000"/>
                </a:solidFill>
              </a:rPr>
              <a:t>(</a:t>
            </a:r>
            <a:r>
              <a:rPr lang="lv-LV" b="1" i="1" dirty="0" err="1" smtClean="0">
                <a:solidFill>
                  <a:srgbClr val="FF0000"/>
                </a:solidFill>
              </a:rPr>
              <a:t>Learning</a:t>
            </a:r>
            <a:r>
              <a:rPr lang="lv-LV" b="1" i="1" dirty="0" smtClean="0">
                <a:solidFill>
                  <a:srgbClr val="FF0000"/>
                </a:solidFill>
              </a:rPr>
              <a:t> </a:t>
            </a:r>
            <a:r>
              <a:rPr lang="lv-LV" b="1" i="1" dirty="0" err="1" smtClean="0">
                <a:solidFill>
                  <a:srgbClr val="FF0000"/>
                </a:solidFill>
              </a:rPr>
              <a:t>Module</a:t>
            </a:r>
            <a:r>
              <a:rPr lang="lv-LV" b="1" i="1" dirty="0" smtClean="0">
                <a:solidFill>
                  <a:srgbClr val="FF0000"/>
                </a:solidFill>
              </a:rPr>
              <a:t> ILIAS)</a:t>
            </a:r>
            <a:endParaRPr lang="en-US" b="1" i="1" dirty="0">
              <a:solidFill>
                <a:srgbClr val="FF0000"/>
              </a:solidFill>
            </a:endParaRPr>
          </a:p>
        </p:txBody>
      </p:sp>
      <p:sp>
        <p:nvSpPr>
          <p:cNvPr id="4" name="TextBox 3"/>
          <p:cNvSpPr txBox="1"/>
          <p:nvPr/>
        </p:nvSpPr>
        <p:spPr>
          <a:xfrm>
            <a:off x="7538340" y="966769"/>
            <a:ext cx="4533797" cy="1477328"/>
          </a:xfrm>
          <a:prstGeom prst="rect">
            <a:avLst/>
          </a:prstGeom>
          <a:noFill/>
        </p:spPr>
        <p:txBody>
          <a:bodyPr wrap="square" rtlCol="0">
            <a:spAutoFit/>
          </a:bodyPr>
          <a:lstStyle/>
          <a:p>
            <a:r>
              <a:rPr lang="lv-LV" dirty="0" smtClean="0"/>
              <a:t>Pie </a:t>
            </a:r>
            <a:r>
              <a:rPr lang="lv-LV" b="1" i="1" dirty="0" err="1" smtClean="0"/>
              <a:t>Add</a:t>
            </a:r>
            <a:r>
              <a:rPr lang="lv-LV" b="1" i="1" dirty="0" smtClean="0"/>
              <a:t> </a:t>
            </a:r>
            <a:r>
              <a:rPr lang="lv-LV" b="1" i="1" dirty="0" err="1" smtClean="0"/>
              <a:t>New</a:t>
            </a:r>
            <a:r>
              <a:rPr lang="lv-LV" b="1" i="1" dirty="0" smtClean="0"/>
              <a:t> </a:t>
            </a:r>
            <a:r>
              <a:rPr lang="lv-LV" b="1" i="1" dirty="0" err="1" smtClean="0"/>
              <a:t>Item</a:t>
            </a:r>
            <a:r>
              <a:rPr lang="lv-LV" b="1" i="1" dirty="0" smtClean="0"/>
              <a:t> </a:t>
            </a:r>
            <a:r>
              <a:rPr lang="lv-LV" dirty="0" smtClean="0"/>
              <a:t>izvēlas </a:t>
            </a:r>
            <a:r>
              <a:rPr lang="lv-LV" b="1" i="1" dirty="0" err="1" smtClean="0"/>
              <a:t>Learning</a:t>
            </a:r>
            <a:r>
              <a:rPr lang="lv-LV" b="1" i="1" dirty="0" smtClean="0"/>
              <a:t> </a:t>
            </a:r>
            <a:r>
              <a:rPr lang="lv-LV" b="1" i="1" dirty="0" err="1" smtClean="0"/>
              <a:t>Module</a:t>
            </a:r>
            <a:r>
              <a:rPr lang="lv-LV" b="1" i="1" dirty="0" smtClean="0"/>
              <a:t> ILIAS</a:t>
            </a:r>
            <a:r>
              <a:rPr lang="lv-LV" dirty="0" smtClean="0"/>
              <a:t>. Pie </a:t>
            </a:r>
            <a:r>
              <a:rPr lang="lv-LV" dirty="0" err="1" smtClean="0"/>
              <a:t>Title</a:t>
            </a:r>
            <a:r>
              <a:rPr lang="lv-LV" dirty="0" smtClean="0"/>
              <a:t> ieraksta mācību moduļa nosaukumu</a:t>
            </a:r>
            <a:r>
              <a:rPr lang="lv-LV" dirty="0"/>
              <a:t>. Pie </a:t>
            </a:r>
            <a:r>
              <a:rPr lang="lv-LV" dirty="0" err="1"/>
              <a:t>Settings</a:t>
            </a:r>
            <a:r>
              <a:rPr lang="lv-LV" dirty="0"/>
              <a:t> var izvēlēties, kā izskatīties modulis. </a:t>
            </a:r>
            <a:r>
              <a:rPr lang="lv-LV" i="1" dirty="0" err="1"/>
              <a:t>Content</a:t>
            </a:r>
            <a:r>
              <a:rPr lang="lv-LV" i="1" dirty="0"/>
              <a:t> </a:t>
            </a:r>
            <a:r>
              <a:rPr lang="lv-LV" dirty="0"/>
              <a:t>– saturs, ko veido nodaļas </a:t>
            </a:r>
            <a:r>
              <a:rPr lang="lv-LV" i="1" dirty="0"/>
              <a:t>(</a:t>
            </a:r>
            <a:r>
              <a:rPr lang="lv-LV" i="1" dirty="0" err="1"/>
              <a:t>Chapters</a:t>
            </a:r>
            <a:r>
              <a:rPr lang="lv-LV" i="1" dirty="0"/>
              <a:t>) </a:t>
            </a:r>
            <a:r>
              <a:rPr lang="lv-LV" dirty="0"/>
              <a:t>un apakšnodaļas </a:t>
            </a:r>
            <a:r>
              <a:rPr lang="lv-LV" i="1" dirty="0"/>
              <a:t>(</a:t>
            </a:r>
            <a:r>
              <a:rPr lang="lv-LV" i="1" dirty="0" err="1"/>
              <a:t>Pages</a:t>
            </a:r>
            <a:r>
              <a:rPr lang="lv-LV" i="1" dirty="0" smtClean="0"/>
              <a:t>).</a:t>
            </a:r>
            <a:endParaRPr lang="en-US"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73" y="1532315"/>
            <a:ext cx="7354326" cy="7240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73" y="2397490"/>
            <a:ext cx="3277177" cy="1387363"/>
          </a:xfrm>
          <a:prstGeom prst="rect">
            <a:avLst/>
          </a:prstGeom>
        </p:spPr>
      </p:pic>
      <p:sp>
        <p:nvSpPr>
          <p:cNvPr id="9" name="TextBox 8"/>
          <p:cNvSpPr txBox="1"/>
          <p:nvPr/>
        </p:nvSpPr>
        <p:spPr>
          <a:xfrm>
            <a:off x="3642529" y="2493035"/>
            <a:ext cx="2118346" cy="2308324"/>
          </a:xfrm>
          <a:prstGeom prst="rect">
            <a:avLst/>
          </a:prstGeom>
          <a:noFill/>
        </p:spPr>
        <p:txBody>
          <a:bodyPr wrap="square" rtlCol="0">
            <a:spAutoFit/>
          </a:bodyPr>
          <a:lstStyle/>
          <a:p>
            <a:r>
              <a:rPr lang="lv-LV" dirty="0" smtClean="0"/>
              <a:t>Lai satura rādītājā būtu redzamas gan nodaļas, gan apakšnodaļas, tad </a:t>
            </a:r>
            <a:r>
              <a:rPr lang="lv-LV" i="1" dirty="0" err="1" smtClean="0"/>
              <a:t>Settings</a:t>
            </a:r>
            <a:r>
              <a:rPr lang="lv-LV" i="1" dirty="0" smtClean="0"/>
              <a:t> </a:t>
            </a:r>
            <a:r>
              <a:rPr lang="lv-LV" dirty="0" smtClean="0"/>
              <a:t>pie </a:t>
            </a:r>
            <a:r>
              <a:rPr lang="lv-LV" i="1" dirty="0" err="1" smtClean="0"/>
              <a:t>Table</a:t>
            </a:r>
            <a:r>
              <a:rPr lang="lv-LV" i="1" dirty="0" smtClean="0"/>
              <a:t> </a:t>
            </a:r>
            <a:r>
              <a:rPr lang="lv-LV" i="1" dirty="0" err="1" smtClean="0"/>
              <a:t>Contents</a:t>
            </a:r>
            <a:r>
              <a:rPr lang="lv-LV" i="1" dirty="0" smtClean="0"/>
              <a:t> </a:t>
            </a:r>
            <a:r>
              <a:rPr lang="lv-LV" i="1" dirty="0" err="1" smtClean="0"/>
              <a:t>Items</a:t>
            </a:r>
            <a:r>
              <a:rPr lang="lv-LV" i="1" dirty="0" smtClean="0"/>
              <a:t> </a:t>
            </a:r>
            <a:r>
              <a:rPr lang="lv-LV" dirty="0" smtClean="0"/>
              <a:t>jāizvēlas </a:t>
            </a:r>
            <a:r>
              <a:rPr lang="lv-LV" i="1" dirty="0" err="1" smtClean="0"/>
              <a:t>Chapters</a:t>
            </a:r>
            <a:r>
              <a:rPr lang="lv-LV" i="1" dirty="0" smtClean="0"/>
              <a:t> </a:t>
            </a:r>
            <a:r>
              <a:rPr lang="lv-LV" i="1" dirty="0" err="1" smtClean="0"/>
              <a:t>and</a:t>
            </a:r>
            <a:r>
              <a:rPr lang="lv-LV" i="1" dirty="0" smtClean="0"/>
              <a:t> </a:t>
            </a:r>
            <a:r>
              <a:rPr lang="lv-LV" i="1" dirty="0" err="1" smtClean="0"/>
              <a:t>Pages</a:t>
            </a:r>
            <a:r>
              <a:rPr lang="lv-LV" dirty="0" smtClean="0"/>
              <a:t>.</a:t>
            </a:r>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4305" y="4180106"/>
            <a:ext cx="3885929" cy="1794160"/>
          </a:xfrm>
          <a:prstGeom prst="rect">
            <a:avLst/>
          </a:prstGeom>
        </p:spPr>
      </p:pic>
      <p:sp>
        <p:nvSpPr>
          <p:cNvPr id="15" name="TextBox 14"/>
          <p:cNvSpPr txBox="1"/>
          <p:nvPr/>
        </p:nvSpPr>
        <p:spPr>
          <a:xfrm>
            <a:off x="6663350" y="2649520"/>
            <a:ext cx="5126884" cy="1477328"/>
          </a:xfrm>
          <a:prstGeom prst="rect">
            <a:avLst/>
          </a:prstGeom>
          <a:noFill/>
        </p:spPr>
        <p:txBody>
          <a:bodyPr wrap="square" rtlCol="0">
            <a:spAutoFit/>
          </a:bodyPr>
          <a:lstStyle/>
          <a:p>
            <a:r>
              <a:rPr lang="lv-LV" dirty="0" smtClean="0"/>
              <a:t>Ar </a:t>
            </a:r>
            <a:r>
              <a:rPr lang="lv-LV" i="1" dirty="0" err="1" smtClean="0"/>
              <a:t>Edit</a:t>
            </a:r>
            <a:r>
              <a:rPr lang="lv-LV" dirty="0" smtClean="0"/>
              <a:t> var ievietot vai labot informāciju modulī.</a:t>
            </a:r>
          </a:p>
          <a:p>
            <a:r>
              <a:rPr lang="lv-LV" dirty="0" smtClean="0"/>
              <a:t>Ar «+» var pievienot attiecīgi vai nu nodaļas </a:t>
            </a:r>
            <a:r>
              <a:rPr lang="lv-LV" i="1" dirty="0" smtClean="0"/>
              <a:t>(</a:t>
            </a:r>
            <a:r>
              <a:rPr lang="lv-LV" i="1" dirty="0" err="1" smtClean="0"/>
              <a:t>Chapters</a:t>
            </a:r>
            <a:r>
              <a:rPr lang="lv-LV" i="1" dirty="0" smtClean="0"/>
              <a:t>) </a:t>
            </a:r>
            <a:r>
              <a:rPr lang="lv-LV" dirty="0" smtClean="0"/>
              <a:t>vai apakšnodaļas </a:t>
            </a:r>
            <a:r>
              <a:rPr lang="lv-LV" i="1" dirty="0" smtClean="0"/>
              <a:t>(</a:t>
            </a:r>
            <a:r>
              <a:rPr lang="lv-LV" i="1" dirty="0" err="1" smtClean="0"/>
              <a:t>Pages</a:t>
            </a:r>
            <a:r>
              <a:rPr lang="lv-LV" i="1" dirty="0" smtClean="0"/>
              <a:t>). </a:t>
            </a:r>
            <a:r>
              <a:rPr lang="lv-LV" dirty="0" smtClean="0"/>
              <a:t>Ja nepieciešams izdzēst nodaļu/apakšnodaļu, jāatzīmē, ko vēlas izdzēst un tad spiež </a:t>
            </a:r>
            <a:r>
              <a:rPr lang="lv-LV" i="1" dirty="0" err="1" smtClean="0"/>
              <a:t>Delete</a:t>
            </a:r>
            <a:r>
              <a:rPr lang="lv-LV" dirty="0" smtClean="0"/>
              <a:t>.</a:t>
            </a:r>
            <a:endParaRPr lang="en-US" dirty="0"/>
          </a:p>
        </p:txBody>
      </p:sp>
      <p:sp>
        <p:nvSpPr>
          <p:cNvPr id="17" name="TextBox 16"/>
          <p:cNvSpPr txBox="1"/>
          <p:nvPr/>
        </p:nvSpPr>
        <p:spPr>
          <a:xfrm>
            <a:off x="3541975" y="5402885"/>
            <a:ext cx="2408065" cy="646331"/>
          </a:xfrm>
          <a:prstGeom prst="rect">
            <a:avLst/>
          </a:prstGeom>
          <a:noFill/>
        </p:spPr>
        <p:txBody>
          <a:bodyPr wrap="square" rtlCol="0">
            <a:spAutoFit/>
          </a:bodyPr>
          <a:lstStyle/>
          <a:p>
            <a:r>
              <a:rPr lang="lv-LV" dirty="0" smtClean="0"/>
              <a:t>Modulī informāciju var ievietot izmantojot «+».</a:t>
            </a:r>
            <a:endParaRPr lang="en-US" dirty="0"/>
          </a:p>
        </p:txBody>
      </p:sp>
      <p:sp>
        <p:nvSpPr>
          <p:cNvPr id="12" name="TextBox 11"/>
          <p:cNvSpPr txBox="1"/>
          <p:nvPr/>
        </p:nvSpPr>
        <p:spPr>
          <a:xfrm>
            <a:off x="184014" y="1062709"/>
            <a:ext cx="7354326" cy="369332"/>
          </a:xfrm>
          <a:prstGeom prst="rect">
            <a:avLst/>
          </a:prstGeom>
          <a:solidFill>
            <a:schemeClr val="accent2"/>
          </a:solidFill>
        </p:spPr>
        <p:txBody>
          <a:bodyPr wrap="square" rtlCol="0">
            <a:spAutoFit/>
          </a:bodyPr>
          <a:lstStyle/>
          <a:p>
            <a:r>
              <a:rPr lang="lv-LV" i="1" dirty="0" err="1" smtClean="0"/>
              <a:t>Add</a:t>
            </a:r>
            <a:r>
              <a:rPr lang="lv-LV" i="1" dirty="0" smtClean="0"/>
              <a:t> </a:t>
            </a:r>
            <a:r>
              <a:rPr lang="lv-LV" i="1" dirty="0" err="1" smtClean="0"/>
              <a:t>New</a:t>
            </a:r>
            <a:r>
              <a:rPr lang="lv-LV" i="1" dirty="0" smtClean="0"/>
              <a:t> </a:t>
            </a:r>
            <a:r>
              <a:rPr lang="lv-LV" i="1" dirty="0" err="1" smtClean="0"/>
              <a:t>Item</a:t>
            </a:r>
            <a:r>
              <a:rPr lang="lv-LV" i="1" dirty="0" smtClean="0"/>
              <a:t> -&gt; </a:t>
            </a:r>
            <a:r>
              <a:rPr lang="lv-LV" i="1" dirty="0" err="1" smtClean="0"/>
              <a:t>Learning</a:t>
            </a:r>
            <a:r>
              <a:rPr lang="lv-LV" i="1" dirty="0" smtClean="0"/>
              <a:t> </a:t>
            </a:r>
            <a:r>
              <a:rPr lang="lv-LV" i="1" dirty="0" err="1" smtClean="0"/>
              <a:t>Module</a:t>
            </a:r>
            <a:r>
              <a:rPr lang="lv-LV" i="1" dirty="0" smtClean="0"/>
              <a:t> ILIAS</a:t>
            </a:r>
            <a:endParaRPr lang="lv-LV" i="1" dirty="0"/>
          </a:p>
        </p:txBody>
      </p:sp>
      <p:cxnSp>
        <p:nvCxnSpPr>
          <p:cNvPr id="14" name="Elbow Connector 13"/>
          <p:cNvCxnSpPr>
            <a:stCxn id="15" idx="1"/>
            <a:endCxn id="13" idx="1"/>
          </p:cNvCxnSpPr>
          <p:nvPr/>
        </p:nvCxnSpPr>
        <p:spPr>
          <a:xfrm rot="10800000" flipH="1" flipV="1">
            <a:off x="6663349" y="3388184"/>
            <a:ext cx="1240955" cy="1689002"/>
          </a:xfrm>
          <a:prstGeom prst="bentConnector3">
            <a:avLst>
              <a:gd name="adj1" fmla="val -1842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2843770" y="5402885"/>
            <a:ext cx="943950" cy="741316"/>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99600" y="6206460"/>
            <a:ext cx="6372537" cy="369332"/>
          </a:xfrm>
          <a:prstGeom prst="rect">
            <a:avLst/>
          </a:prstGeom>
          <a:noFill/>
        </p:spPr>
        <p:txBody>
          <a:bodyPr wrap="square" rtlCol="0">
            <a:spAutoFit/>
          </a:bodyPr>
          <a:lstStyle/>
          <a:p>
            <a:r>
              <a:rPr lang="lv-LV" i="1" dirty="0" smtClean="0">
                <a:solidFill>
                  <a:srgbClr val="FF0000"/>
                </a:solidFill>
              </a:rPr>
              <a:t>N.B.! Lai mācību modulis būtu pieejams citiem, tas jāieliek Online!</a:t>
            </a:r>
            <a:endParaRPr lang="en-GB" i="1" dirty="0">
              <a:solidFill>
                <a:srgbClr val="FF0000"/>
              </a:solidFill>
            </a:endParaRPr>
          </a:p>
        </p:txBody>
      </p:sp>
      <p:sp>
        <p:nvSpPr>
          <p:cNvPr id="3" name="Slide Number Placeholder 2"/>
          <p:cNvSpPr>
            <a:spLocks noGrp="1"/>
          </p:cNvSpPr>
          <p:nvPr>
            <p:ph type="sldNum" sz="quarter" idx="12"/>
          </p:nvPr>
        </p:nvSpPr>
        <p:spPr/>
        <p:txBody>
          <a:bodyPr/>
          <a:lstStyle/>
          <a:p>
            <a:fld id="{F503A482-B26E-4619-8C05-999878A4E0F4}" type="slidenum">
              <a:rPr lang="lv-LV" smtClean="0"/>
              <a:t>17</a:t>
            </a:fld>
            <a:endParaRPr lang="lv-LV"/>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273" y="4102103"/>
            <a:ext cx="2962279" cy="2254247"/>
          </a:xfrm>
          <a:prstGeom prst="rect">
            <a:avLst/>
          </a:prstGeom>
        </p:spPr>
      </p:pic>
    </p:spTree>
    <p:extLst>
      <p:ext uri="{BB962C8B-B14F-4D97-AF65-F5344CB8AC3E}">
        <p14:creationId xmlns:p14="http://schemas.microsoft.com/office/powerpoint/2010/main" val="1438970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78" y="170481"/>
            <a:ext cx="11947902" cy="867905"/>
          </a:xfrm>
        </p:spPr>
        <p:txBody>
          <a:bodyPr>
            <a:normAutofit/>
          </a:bodyPr>
          <a:lstStyle/>
          <a:p>
            <a:r>
              <a:rPr lang="lv-LV" b="1" dirty="0"/>
              <a:t>Interaktīvā attēla </a:t>
            </a:r>
            <a:r>
              <a:rPr lang="lv-LV" b="1" dirty="0" smtClean="0"/>
              <a:t>veidošana </a:t>
            </a:r>
            <a:r>
              <a:rPr lang="lv-LV" b="1" i="1" dirty="0" smtClean="0">
                <a:solidFill>
                  <a:srgbClr val="FF0000"/>
                </a:solidFill>
              </a:rPr>
              <a:t>(Insert </a:t>
            </a:r>
            <a:r>
              <a:rPr lang="lv-LV" b="1" i="1" dirty="0" err="1" smtClean="0">
                <a:solidFill>
                  <a:srgbClr val="FF0000"/>
                </a:solidFill>
              </a:rPr>
              <a:t>Interactive</a:t>
            </a:r>
            <a:r>
              <a:rPr lang="lv-LV" b="1" i="1" dirty="0" smtClean="0">
                <a:solidFill>
                  <a:srgbClr val="FF0000"/>
                </a:solidFill>
              </a:rPr>
              <a:t> </a:t>
            </a:r>
            <a:r>
              <a:rPr lang="lv-LV" b="1" i="1" dirty="0" err="1" smtClean="0">
                <a:solidFill>
                  <a:srgbClr val="FF0000"/>
                </a:solidFill>
              </a:rPr>
              <a:t>Image</a:t>
            </a:r>
            <a:r>
              <a:rPr lang="lv-LV" b="1" i="1" dirty="0" smtClean="0">
                <a:solidFill>
                  <a:srgbClr val="FF0000"/>
                </a:solidFill>
              </a:rPr>
              <a:t>)</a:t>
            </a:r>
            <a:endParaRPr lang="en-GB" b="1" i="1" dirty="0">
              <a:solidFill>
                <a:srgbClr val="FF0000"/>
              </a:solidFill>
            </a:endParaRPr>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70415" y="1611815"/>
            <a:ext cx="1604603" cy="668585"/>
          </a:xfrm>
        </p:spPr>
      </p:pic>
      <p:sp>
        <p:nvSpPr>
          <p:cNvPr id="4" name="TextBox 3"/>
          <p:cNvSpPr txBox="1"/>
          <p:nvPr/>
        </p:nvSpPr>
        <p:spPr>
          <a:xfrm>
            <a:off x="5285568" y="1223052"/>
            <a:ext cx="1627322" cy="369332"/>
          </a:xfrm>
          <a:prstGeom prst="rect">
            <a:avLst/>
          </a:prstGeom>
          <a:noFill/>
        </p:spPr>
        <p:txBody>
          <a:bodyPr wrap="square" rtlCol="0">
            <a:spAutoFit/>
          </a:bodyPr>
          <a:lstStyle/>
          <a:p>
            <a:r>
              <a:rPr lang="lv-LV" b="1" dirty="0" smtClean="0"/>
              <a:t>DIVI VARIANTI!</a:t>
            </a:r>
            <a:endParaRPr lang="en-GB" b="1" dirty="0"/>
          </a:p>
        </p:txBody>
      </p:sp>
      <p:sp>
        <p:nvSpPr>
          <p:cNvPr id="5" name="TextBox 4"/>
          <p:cNvSpPr txBox="1"/>
          <p:nvPr/>
        </p:nvSpPr>
        <p:spPr>
          <a:xfrm>
            <a:off x="267344" y="1223052"/>
            <a:ext cx="4118675" cy="369332"/>
          </a:xfrm>
          <a:prstGeom prst="rect">
            <a:avLst/>
          </a:prstGeom>
          <a:solidFill>
            <a:schemeClr val="accent2"/>
          </a:solidFill>
        </p:spPr>
        <p:txBody>
          <a:bodyPr wrap="square" rtlCol="0">
            <a:spAutoFit/>
          </a:bodyPr>
          <a:lstStyle/>
          <a:p>
            <a:r>
              <a:rPr lang="lv-LV" i="1" dirty="0" err="1" smtClean="0"/>
              <a:t>Add</a:t>
            </a:r>
            <a:r>
              <a:rPr lang="lv-LV" i="1" dirty="0" smtClean="0"/>
              <a:t> </a:t>
            </a:r>
            <a:r>
              <a:rPr lang="lv-LV" i="1" dirty="0" err="1" smtClean="0"/>
              <a:t>New</a:t>
            </a:r>
            <a:r>
              <a:rPr lang="lv-LV" i="1" dirty="0" smtClean="0"/>
              <a:t> </a:t>
            </a:r>
            <a:r>
              <a:rPr lang="lv-LV" i="1" dirty="0" err="1" smtClean="0"/>
              <a:t>Item</a:t>
            </a:r>
            <a:r>
              <a:rPr lang="lv-LV" i="1" dirty="0" smtClean="0"/>
              <a:t> -&gt; </a:t>
            </a:r>
            <a:r>
              <a:rPr lang="lv-LV" i="1" dirty="0" err="1" smtClean="0"/>
              <a:t>Learning</a:t>
            </a:r>
            <a:r>
              <a:rPr lang="lv-LV" i="1" dirty="0" smtClean="0"/>
              <a:t> </a:t>
            </a:r>
            <a:r>
              <a:rPr lang="lv-LV" i="1" dirty="0" err="1" smtClean="0"/>
              <a:t>Module</a:t>
            </a:r>
            <a:r>
              <a:rPr lang="lv-LV" i="1" dirty="0" smtClean="0"/>
              <a:t> ILIAS</a:t>
            </a:r>
            <a:endParaRPr lang="lv-LV" i="1" dirty="0"/>
          </a:p>
        </p:txBody>
      </p:sp>
      <p:sp>
        <p:nvSpPr>
          <p:cNvPr id="6" name="TextBox 5"/>
          <p:cNvSpPr txBox="1"/>
          <p:nvPr/>
        </p:nvSpPr>
        <p:spPr>
          <a:xfrm>
            <a:off x="7812439" y="1223052"/>
            <a:ext cx="4125806" cy="369332"/>
          </a:xfrm>
          <a:prstGeom prst="rect">
            <a:avLst/>
          </a:prstGeom>
          <a:solidFill>
            <a:schemeClr val="accent2"/>
          </a:solidFill>
        </p:spPr>
        <p:txBody>
          <a:bodyPr wrap="square" rtlCol="0">
            <a:spAutoFit/>
          </a:bodyPr>
          <a:lstStyle/>
          <a:p>
            <a:r>
              <a:rPr lang="lv-LV" i="1" dirty="0" err="1" smtClean="0"/>
              <a:t>Customize</a:t>
            </a:r>
            <a:r>
              <a:rPr lang="lv-LV" i="1" dirty="0" smtClean="0"/>
              <a:t> </a:t>
            </a:r>
            <a:r>
              <a:rPr lang="lv-LV" i="1" dirty="0" err="1" smtClean="0"/>
              <a:t>Page</a:t>
            </a:r>
            <a:r>
              <a:rPr lang="lv-LV" i="1" dirty="0" smtClean="0"/>
              <a:t> (kursa lapā zem rīkjoslas)</a:t>
            </a:r>
            <a:endParaRPr lang="lv-LV" i="1" dirty="0"/>
          </a:p>
        </p:txBody>
      </p:sp>
      <p:cxnSp>
        <p:nvCxnSpPr>
          <p:cNvPr id="7" name="Elbow Connector 6"/>
          <p:cNvCxnSpPr/>
          <p:nvPr/>
        </p:nvCxnSpPr>
        <p:spPr>
          <a:xfrm rot="10800000" flipH="1">
            <a:off x="7190885" y="1407717"/>
            <a:ext cx="468840" cy="1"/>
          </a:xfrm>
          <a:prstGeom prst="bentConnector3">
            <a:avLst>
              <a:gd name="adj1" fmla="val -45864"/>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0800000">
            <a:off x="4538733" y="1419052"/>
            <a:ext cx="468840" cy="1"/>
          </a:xfrm>
          <a:prstGeom prst="bentConnector3">
            <a:avLst>
              <a:gd name="adj1" fmla="val -45864"/>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234" y="1580192"/>
            <a:ext cx="4114785" cy="1497699"/>
          </a:xfrm>
          <a:prstGeom prst="rect">
            <a:avLst/>
          </a:prstGeom>
        </p:spPr>
      </p:pic>
      <p:sp>
        <p:nvSpPr>
          <p:cNvPr id="13" name="TextBox 12"/>
          <p:cNvSpPr txBox="1"/>
          <p:nvPr/>
        </p:nvSpPr>
        <p:spPr>
          <a:xfrm>
            <a:off x="267344" y="3065699"/>
            <a:ext cx="4118675" cy="1477328"/>
          </a:xfrm>
          <a:prstGeom prst="rect">
            <a:avLst/>
          </a:prstGeom>
          <a:noFill/>
        </p:spPr>
        <p:txBody>
          <a:bodyPr wrap="square" rtlCol="0">
            <a:spAutoFit/>
          </a:bodyPr>
          <a:lstStyle/>
          <a:p>
            <a:r>
              <a:rPr lang="lv-LV" dirty="0" smtClean="0"/>
              <a:t>Kad mācību modulis izveidots </a:t>
            </a:r>
            <a:r>
              <a:rPr lang="lv-LV" i="1" dirty="0" smtClean="0"/>
              <a:t>(sk. iepriekšējā slaid</a:t>
            </a:r>
            <a:r>
              <a:rPr lang="lv-LV" i="1" dirty="0"/>
              <a:t>ā</a:t>
            </a:r>
            <a:r>
              <a:rPr lang="lv-LV" dirty="0" smtClean="0"/>
              <a:t>), spiežot uz «+» iespējams ievietot dažāda </a:t>
            </a:r>
            <a:r>
              <a:rPr lang="lv-LV" dirty="0"/>
              <a:t>veida saturu, t.sk</a:t>
            </a:r>
            <a:r>
              <a:rPr lang="lv-LV" dirty="0" smtClean="0"/>
              <a:t>. interaktīvo </a:t>
            </a:r>
            <a:r>
              <a:rPr lang="lv-LV" dirty="0"/>
              <a:t>attēlu</a:t>
            </a:r>
            <a:endParaRPr lang="en-US" dirty="0"/>
          </a:p>
          <a:p>
            <a:endParaRPr lang="en-US" dirty="0"/>
          </a:p>
        </p:txBody>
      </p:sp>
      <p:sp>
        <p:nvSpPr>
          <p:cNvPr id="14" name="TextBox 13"/>
          <p:cNvSpPr txBox="1"/>
          <p:nvPr/>
        </p:nvSpPr>
        <p:spPr>
          <a:xfrm>
            <a:off x="8009827" y="2216675"/>
            <a:ext cx="3921287" cy="923330"/>
          </a:xfrm>
          <a:prstGeom prst="rect">
            <a:avLst/>
          </a:prstGeom>
          <a:noFill/>
        </p:spPr>
        <p:txBody>
          <a:bodyPr wrap="square" rtlCol="0">
            <a:spAutoFit/>
          </a:bodyPr>
          <a:lstStyle/>
          <a:p>
            <a:r>
              <a:rPr lang="lv-LV" dirty="0" smtClean="0"/>
              <a:t>Sadaļā </a:t>
            </a:r>
            <a:r>
              <a:rPr lang="lv-LV" i="1" dirty="0" err="1" smtClean="0"/>
              <a:t>Customize</a:t>
            </a:r>
            <a:r>
              <a:rPr lang="lv-LV" i="1" dirty="0" smtClean="0"/>
              <a:t> </a:t>
            </a:r>
            <a:r>
              <a:rPr lang="lv-LV" i="1" dirty="0" err="1" smtClean="0"/>
              <a:t>Page</a:t>
            </a:r>
            <a:r>
              <a:rPr lang="lv-LV" i="1" dirty="0" smtClean="0"/>
              <a:t> </a:t>
            </a:r>
            <a:r>
              <a:rPr lang="lv-LV" dirty="0" smtClean="0"/>
              <a:t>spiežot uz «+» iespējams ievietot dažāda veida saturu, t.sk. interaktīvo attēlu</a:t>
            </a:r>
            <a:endParaRPr lang="en-US" dirty="0"/>
          </a:p>
        </p:txBody>
      </p:sp>
      <p:cxnSp>
        <p:nvCxnSpPr>
          <p:cNvPr id="16" name="Elbow Connector 15"/>
          <p:cNvCxnSpPr/>
          <p:nvPr/>
        </p:nvCxnSpPr>
        <p:spPr>
          <a:xfrm rot="16200000" flipH="1">
            <a:off x="3594854" y="4082762"/>
            <a:ext cx="730491" cy="581692"/>
          </a:xfrm>
          <a:prstGeom prst="bentConnector3">
            <a:avLst>
              <a:gd name="adj1" fmla="val 10174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5400000">
            <a:off x="7365178" y="3594015"/>
            <a:ext cx="1673153" cy="616525"/>
          </a:xfrm>
          <a:prstGeom prst="bentConnector3">
            <a:avLst>
              <a:gd name="adj1" fmla="val 100279"/>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691245" y="2083047"/>
            <a:ext cx="2981841" cy="2950326"/>
            <a:chOff x="4691245" y="2083047"/>
            <a:chExt cx="2981841" cy="2950326"/>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2760" y="2083047"/>
              <a:ext cx="2950326" cy="2950326"/>
            </a:xfrm>
            <a:prstGeom prst="rect">
              <a:avLst/>
            </a:prstGeom>
          </p:spPr>
        </p:pic>
        <p:sp>
          <p:nvSpPr>
            <p:cNvPr id="32" name="Oval 31"/>
            <p:cNvSpPr/>
            <p:nvPr/>
          </p:nvSpPr>
          <p:spPr>
            <a:xfrm>
              <a:off x="4691245" y="2252473"/>
              <a:ext cx="495114" cy="27220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Picture 33"/>
          <p:cNvPicPr>
            <a:picLocks noChangeAspect="1"/>
          </p:cNvPicPr>
          <p:nvPr/>
        </p:nvPicPr>
        <p:blipFill rotWithShape="1">
          <a:blip r:embed="rId6"/>
          <a:srcRect t="45659"/>
          <a:stretch/>
        </p:blipFill>
        <p:spPr>
          <a:xfrm>
            <a:off x="3763094" y="5330731"/>
            <a:ext cx="4869658" cy="1019969"/>
          </a:xfrm>
          <a:prstGeom prst="rect">
            <a:avLst/>
          </a:prstGeom>
        </p:spPr>
      </p:pic>
      <p:cxnSp>
        <p:nvCxnSpPr>
          <p:cNvPr id="35" name="Elbow Connector 34"/>
          <p:cNvCxnSpPr/>
          <p:nvPr/>
        </p:nvCxnSpPr>
        <p:spPr>
          <a:xfrm rot="5400000">
            <a:off x="6256111" y="5360110"/>
            <a:ext cx="468840" cy="1"/>
          </a:xfrm>
          <a:prstGeom prst="bentConnector3">
            <a:avLst>
              <a:gd name="adj1" fmla="val 3475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853158" y="3195447"/>
            <a:ext cx="3043721" cy="2862322"/>
          </a:xfrm>
          <a:prstGeom prst="rect">
            <a:avLst/>
          </a:prstGeom>
          <a:noFill/>
        </p:spPr>
        <p:txBody>
          <a:bodyPr wrap="square" rtlCol="0">
            <a:spAutoFit/>
          </a:bodyPr>
          <a:lstStyle/>
          <a:p>
            <a:r>
              <a:rPr lang="lv-LV" b="1" i="1" dirty="0" smtClean="0">
                <a:solidFill>
                  <a:srgbClr val="FF0000"/>
                </a:solidFill>
              </a:rPr>
              <a:t>N.B! </a:t>
            </a:r>
            <a:r>
              <a:rPr lang="lv-LV" i="1" dirty="0" err="1" smtClean="0">
                <a:solidFill>
                  <a:srgbClr val="FF0000"/>
                </a:solidFill>
              </a:rPr>
              <a:t>Pamatattēlam</a:t>
            </a:r>
            <a:r>
              <a:rPr lang="lv-LV" i="1" dirty="0" smtClean="0">
                <a:solidFill>
                  <a:srgbClr val="FF0000"/>
                </a:solidFill>
              </a:rPr>
              <a:t> ir jābūt uzreiz atbilstošā izmērā (ar teksta logiem, piem., «spied šeit»), pēc tam to samazināt nevarēs, bet būs </a:t>
            </a:r>
            <a:r>
              <a:rPr lang="lv-LV" i="1" dirty="0" err="1" smtClean="0">
                <a:solidFill>
                  <a:srgbClr val="FF0000"/>
                </a:solidFill>
              </a:rPr>
              <a:t>pamatattēls</a:t>
            </a:r>
            <a:r>
              <a:rPr lang="lv-LV" i="1" dirty="0" smtClean="0">
                <a:solidFill>
                  <a:srgbClr val="FF0000"/>
                </a:solidFill>
              </a:rPr>
              <a:t> jāievieto no jauna! Tāpēc vienmēr pārliecinies, vai tas ir atbilstošā izmērā, pirms turpini uz tā izvietot uzlecošos paziņojumus/ attēlus! </a:t>
            </a:r>
            <a:endParaRPr lang="en-GB" i="1" dirty="0">
              <a:solidFill>
                <a:srgbClr val="FF0000"/>
              </a:solidFill>
            </a:endParaRPr>
          </a:p>
        </p:txBody>
      </p:sp>
      <p:sp>
        <p:nvSpPr>
          <p:cNvPr id="38" name="TextBox 37"/>
          <p:cNvSpPr txBox="1"/>
          <p:nvPr/>
        </p:nvSpPr>
        <p:spPr>
          <a:xfrm>
            <a:off x="327309" y="5075648"/>
            <a:ext cx="3099044" cy="923330"/>
          </a:xfrm>
          <a:prstGeom prst="rect">
            <a:avLst/>
          </a:prstGeom>
          <a:noFill/>
        </p:spPr>
        <p:txBody>
          <a:bodyPr wrap="square" rtlCol="0">
            <a:spAutoFit/>
          </a:bodyPr>
          <a:lstStyle/>
          <a:p>
            <a:r>
              <a:rPr lang="lv-LV" dirty="0" smtClean="0"/>
              <a:t>Spiežot </a:t>
            </a:r>
            <a:r>
              <a:rPr lang="lv-LV" i="1" dirty="0" err="1" smtClean="0"/>
              <a:t>Select</a:t>
            </a:r>
            <a:r>
              <a:rPr lang="lv-LV" i="1" dirty="0" smtClean="0"/>
              <a:t> </a:t>
            </a:r>
            <a:r>
              <a:rPr lang="lv-LV" i="1" dirty="0" err="1" smtClean="0"/>
              <a:t>File</a:t>
            </a:r>
            <a:r>
              <a:rPr lang="lv-LV" i="1" dirty="0" smtClean="0"/>
              <a:t> </a:t>
            </a:r>
            <a:r>
              <a:rPr lang="lv-LV" dirty="0" smtClean="0"/>
              <a:t>jāizvēlas atbilstošais attēls no </a:t>
            </a:r>
            <a:r>
              <a:rPr lang="lv-LV" i="1" dirty="0" err="1" smtClean="0"/>
              <a:t>desktop</a:t>
            </a:r>
            <a:endParaRPr lang="en-US" i="1" dirty="0"/>
          </a:p>
          <a:p>
            <a:endParaRPr lang="en-US" dirty="0"/>
          </a:p>
        </p:txBody>
      </p:sp>
      <p:cxnSp>
        <p:nvCxnSpPr>
          <p:cNvPr id="39" name="Elbow Connector 38"/>
          <p:cNvCxnSpPr/>
          <p:nvPr/>
        </p:nvCxnSpPr>
        <p:spPr>
          <a:xfrm>
            <a:off x="2688976" y="5817935"/>
            <a:ext cx="905747" cy="344190"/>
          </a:xfrm>
          <a:prstGeom prst="bentConnector3">
            <a:avLst>
              <a:gd name="adj1" fmla="val -2497"/>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4306" y="761387"/>
            <a:ext cx="1806291" cy="369332"/>
          </a:xfrm>
          <a:prstGeom prst="rect">
            <a:avLst/>
          </a:prstGeom>
          <a:noFill/>
        </p:spPr>
        <p:txBody>
          <a:bodyPr wrap="square" rtlCol="0">
            <a:spAutoFit/>
          </a:bodyPr>
          <a:lstStyle/>
          <a:p>
            <a:r>
              <a:rPr lang="lv-LV" b="1" u="sng" dirty="0" smtClean="0">
                <a:solidFill>
                  <a:srgbClr val="FF0000"/>
                </a:solidFill>
              </a:rPr>
              <a:t>PIRMĀ DAĻA</a:t>
            </a:r>
            <a:endParaRPr lang="en-GB" b="1" u="sng" dirty="0">
              <a:solidFill>
                <a:srgbClr val="FF0000"/>
              </a:solidFill>
            </a:endParaRPr>
          </a:p>
        </p:txBody>
      </p:sp>
      <p:sp>
        <p:nvSpPr>
          <p:cNvPr id="23" name="TextBox 22"/>
          <p:cNvSpPr txBox="1"/>
          <p:nvPr/>
        </p:nvSpPr>
        <p:spPr>
          <a:xfrm>
            <a:off x="1057450" y="6375392"/>
            <a:ext cx="10205495" cy="646331"/>
          </a:xfrm>
          <a:prstGeom prst="rect">
            <a:avLst/>
          </a:prstGeom>
          <a:noFill/>
        </p:spPr>
        <p:txBody>
          <a:bodyPr wrap="square" rtlCol="0">
            <a:spAutoFit/>
          </a:bodyPr>
          <a:lstStyle/>
          <a:p>
            <a:r>
              <a:rPr lang="lv-LV" b="1" dirty="0" smtClean="0">
                <a:solidFill>
                  <a:srgbClr val="FF0000"/>
                </a:solidFill>
              </a:rPr>
              <a:t>Neatkarīgi no tā, kur Interaktīvais attēls tiks veidots, tālākās darbības ir vienādas -</a:t>
            </a:r>
            <a:r>
              <a:rPr lang="lv-LV" i="1" dirty="0" smtClean="0">
                <a:solidFill>
                  <a:srgbClr val="FF0000"/>
                </a:solidFill>
              </a:rPr>
              <a:t> </a:t>
            </a:r>
            <a:r>
              <a:rPr lang="lv-LV" b="1" dirty="0" smtClean="0">
                <a:solidFill>
                  <a:srgbClr val="FF0000"/>
                </a:solidFill>
              </a:rPr>
              <a:t>skatīt </a:t>
            </a:r>
            <a:r>
              <a:rPr lang="lv-LV" b="1" dirty="0">
                <a:solidFill>
                  <a:srgbClr val="FF0000"/>
                </a:solidFill>
              </a:rPr>
              <a:t>nākamajā </a:t>
            </a:r>
            <a:r>
              <a:rPr lang="lv-LV" b="1" dirty="0" smtClean="0">
                <a:solidFill>
                  <a:srgbClr val="FF0000"/>
                </a:solidFill>
              </a:rPr>
              <a:t>slaidā!</a:t>
            </a:r>
            <a:endParaRPr lang="en-GB" b="1" dirty="0">
              <a:solidFill>
                <a:srgbClr val="FF0000"/>
              </a:solidFill>
            </a:endParaRPr>
          </a:p>
          <a:p>
            <a:r>
              <a:rPr lang="lv-LV" b="1" dirty="0" smtClean="0">
                <a:solidFill>
                  <a:srgbClr val="FF0000"/>
                </a:solidFill>
              </a:rPr>
              <a:t> </a:t>
            </a:r>
            <a:endParaRPr lang="lv-LV" b="1" dirty="0">
              <a:solidFill>
                <a:srgbClr val="FF0000"/>
              </a:solidFill>
            </a:endParaRPr>
          </a:p>
        </p:txBody>
      </p:sp>
      <p:cxnSp>
        <p:nvCxnSpPr>
          <p:cNvPr id="24" name="Elbow Connector 23"/>
          <p:cNvCxnSpPr/>
          <p:nvPr/>
        </p:nvCxnSpPr>
        <p:spPr>
          <a:xfrm rot="16200000" flipH="1">
            <a:off x="6334639" y="6336407"/>
            <a:ext cx="308516" cy="3266"/>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F503A482-B26E-4619-8C05-999878A4E0F4}" type="slidenum">
              <a:rPr lang="lv-LV" smtClean="0"/>
              <a:t>18</a:t>
            </a:fld>
            <a:endParaRPr lang="lv-LV"/>
          </a:p>
        </p:txBody>
      </p:sp>
    </p:spTree>
    <p:extLst>
      <p:ext uri="{BB962C8B-B14F-4D97-AF65-F5344CB8AC3E}">
        <p14:creationId xmlns:p14="http://schemas.microsoft.com/office/powerpoint/2010/main" val="195739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4902" y="84747"/>
            <a:ext cx="11947902" cy="867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dirty="0" smtClean="0"/>
              <a:t>Interaktīvā attēla veidošana </a:t>
            </a:r>
            <a:r>
              <a:rPr lang="lv-LV" b="1" i="1" dirty="0" smtClean="0">
                <a:solidFill>
                  <a:srgbClr val="FF0000"/>
                </a:solidFill>
              </a:rPr>
              <a:t>(Insert </a:t>
            </a:r>
            <a:r>
              <a:rPr lang="lv-LV" b="1" i="1" dirty="0" err="1" smtClean="0">
                <a:solidFill>
                  <a:srgbClr val="FF0000"/>
                </a:solidFill>
              </a:rPr>
              <a:t>Interactive</a:t>
            </a:r>
            <a:r>
              <a:rPr lang="lv-LV" b="1" i="1" dirty="0" smtClean="0">
                <a:solidFill>
                  <a:srgbClr val="FF0000"/>
                </a:solidFill>
              </a:rPr>
              <a:t> </a:t>
            </a:r>
            <a:r>
              <a:rPr lang="lv-LV" b="1" i="1" dirty="0" err="1" smtClean="0">
                <a:solidFill>
                  <a:srgbClr val="FF0000"/>
                </a:solidFill>
              </a:rPr>
              <a:t>Image</a:t>
            </a:r>
            <a:r>
              <a:rPr lang="lv-LV" b="1" i="1" dirty="0" smtClean="0">
                <a:solidFill>
                  <a:srgbClr val="FF0000"/>
                </a:solidFill>
              </a:rPr>
              <a:t>)</a:t>
            </a:r>
            <a:endParaRPr lang="en-GB" b="1" i="1" dirty="0">
              <a:solidFill>
                <a:srgbClr val="FF0000"/>
              </a:solidFill>
            </a:endParaRPr>
          </a:p>
        </p:txBody>
      </p:sp>
      <p:sp>
        <p:nvSpPr>
          <p:cNvPr id="5" name="TextBox 4"/>
          <p:cNvSpPr txBox="1"/>
          <p:nvPr/>
        </p:nvSpPr>
        <p:spPr>
          <a:xfrm>
            <a:off x="184902" y="688357"/>
            <a:ext cx="3264662" cy="369332"/>
          </a:xfrm>
          <a:prstGeom prst="rect">
            <a:avLst/>
          </a:prstGeom>
          <a:noFill/>
        </p:spPr>
        <p:txBody>
          <a:bodyPr wrap="square" rtlCol="0">
            <a:spAutoFit/>
          </a:bodyPr>
          <a:lstStyle/>
          <a:p>
            <a:r>
              <a:rPr lang="lv-LV" b="1" u="sng" dirty="0" smtClean="0">
                <a:solidFill>
                  <a:srgbClr val="FF0000"/>
                </a:solidFill>
              </a:rPr>
              <a:t>OTRĀ DAĻA (OVERLAY IMAGE)</a:t>
            </a:r>
            <a:endParaRPr lang="en-GB" b="1" u="sng" dirty="0">
              <a:solidFill>
                <a:srgbClr val="FF0000"/>
              </a:solidFill>
            </a:endParaRPr>
          </a:p>
        </p:txBody>
      </p:sp>
      <p:sp>
        <p:nvSpPr>
          <p:cNvPr id="11" name="TextBox 10"/>
          <p:cNvSpPr txBox="1"/>
          <p:nvPr/>
        </p:nvSpPr>
        <p:spPr>
          <a:xfrm>
            <a:off x="5691169" y="1070246"/>
            <a:ext cx="361288" cy="369332"/>
          </a:xfrm>
          <a:prstGeom prst="rect">
            <a:avLst/>
          </a:prstGeom>
          <a:solidFill>
            <a:schemeClr val="accent2"/>
          </a:solidFill>
        </p:spPr>
        <p:txBody>
          <a:bodyPr wrap="square" rtlCol="0">
            <a:spAutoFit/>
          </a:bodyPr>
          <a:lstStyle/>
          <a:p>
            <a:r>
              <a:rPr lang="lv-LV" dirty="0" smtClean="0"/>
              <a:t>1</a:t>
            </a:r>
            <a:r>
              <a:rPr lang="lv-LV" i="1" dirty="0" smtClean="0"/>
              <a:t>.</a:t>
            </a:r>
            <a:endParaRPr lang="lv-LV" i="1"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18" y="1073404"/>
            <a:ext cx="5349684" cy="4001183"/>
          </a:xfrm>
          <a:prstGeom prst="rect">
            <a:avLst/>
          </a:prstGeom>
        </p:spPr>
      </p:pic>
      <p:sp>
        <p:nvSpPr>
          <p:cNvPr id="14" name="TextBox 13"/>
          <p:cNvSpPr txBox="1"/>
          <p:nvPr/>
        </p:nvSpPr>
        <p:spPr>
          <a:xfrm>
            <a:off x="3449564" y="4754718"/>
            <a:ext cx="2206171" cy="338554"/>
          </a:xfrm>
          <a:prstGeom prst="rect">
            <a:avLst/>
          </a:prstGeom>
          <a:noFill/>
        </p:spPr>
        <p:txBody>
          <a:bodyPr wrap="square" rtlCol="0">
            <a:spAutoFit/>
          </a:bodyPr>
          <a:lstStyle/>
          <a:p>
            <a:r>
              <a:rPr lang="lv-LV" sz="1600" b="1" i="1" dirty="0" smtClean="0"/>
              <a:t>*Attēls no reāla kursa</a:t>
            </a:r>
            <a:endParaRPr lang="lv-LV" sz="1600" b="1" i="1" dirty="0"/>
          </a:p>
        </p:txBody>
      </p:sp>
      <p:sp>
        <p:nvSpPr>
          <p:cNvPr id="15" name="TextBox 14"/>
          <p:cNvSpPr txBox="1"/>
          <p:nvPr/>
        </p:nvSpPr>
        <p:spPr>
          <a:xfrm>
            <a:off x="6052456" y="945792"/>
            <a:ext cx="5965373" cy="923330"/>
          </a:xfrm>
          <a:prstGeom prst="rect">
            <a:avLst/>
          </a:prstGeom>
          <a:noFill/>
        </p:spPr>
        <p:txBody>
          <a:bodyPr wrap="square" rtlCol="0">
            <a:spAutoFit/>
          </a:bodyPr>
          <a:lstStyle/>
          <a:p>
            <a:r>
              <a:rPr lang="lv-LV" dirty="0" smtClean="0"/>
              <a:t>Kad </a:t>
            </a:r>
            <a:r>
              <a:rPr lang="lv-LV" dirty="0" err="1" smtClean="0"/>
              <a:t>pamatattēls</a:t>
            </a:r>
            <a:r>
              <a:rPr lang="lv-LV" dirty="0" smtClean="0"/>
              <a:t> ir sagatavots, jāsagatavo arī attēls </a:t>
            </a:r>
            <a:r>
              <a:rPr lang="lv-LV" i="1" dirty="0" smtClean="0"/>
              <a:t>(</a:t>
            </a:r>
            <a:r>
              <a:rPr lang="lv-LV" i="1" dirty="0" err="1" smtClean="0"/>
              <a:t>Overlay</a:t>
            </a:r>
            <a:r>
              <a:rPr lang="lv-LV" i="1" dirty="0" smtClean="0"/>
              <a:t> </a:t>
            </a:r>
            <a:r>
              <a:rPr lang="lv-LV" i="1" dirty="0" err="1" smtClean="0"/>
              <a:t>Images</a:t>
            </a:r>
            <a:r>
              <a:rPr lang="lv-LV" i="1" dirty="0" smtClean="0"/>
              <a:t>)</a:t>
            </a:r>
            <a:r>
              <a:rPr lang="lv-LV" dirty="0" smtClean="0"/>
              <a:t>, kas parādīsies, ar peles kursoru uzejot uz noteikta laukuma </a:t>
            </a:r>
            <a:r>
              <a:rPr lang="lv-LV" i="1" dirty="0" smtClean="0"/>
              <a:t>(</a:t>
            </a:r>
            <a:r>
              <a:rPr lang="lv-LV" i="1" dirty="0" err="1" smtClean="0"/>
              <a:t>Trigger</a:t>
            </a:r>
            <a:r>
              <a:rPr lang="lv-LV" i="1" dirty="0" smtClean="0"/>
              <a:t> </a:t>
            </a:r>
            <a:r>
              <a:rPr lang="lv-LV" i="1" dirty="0" err="1" smtClean="0"/>
              <a:t>Area</a:t>
            </a:r>
            <a:r>
              <a:rPr lang="lv-LV" i="1" dirty="0" smtClean="0"/>
              <a:t>).</a:t>
            </a:r>
            <a:endParaRPr lang="en-US" i="1" dirty="0"/>
          </a:p>
        </p:txBody>
      </p:sp>
      <p:sp>
        <p:nvSpPr>
          <p:cNvPr id="16" name="TextBox 15"/>
          <p:cNvSpPr txBox="1"/>
          <p:nvPr/>
        </p:nvSpPr>
        <p:spPr>
          <a:xfrm>
            <a:off x="5691169" y="2804077"/>
            <a:ext cx="361288" cy="369332"/>
          </a:xfrm>
          <a:prstGeom prst="rect">
            <a:avLst/>
          </a:prstGeom>
          <a:solidFill>
            <a:schemeClr val="accent2"/>
          </a:solidFill>
        </p:spPr>
        <p:txBody>
          <a:bodyPr wrap="square" rtlCol="0">
            <a:spAutoFit/>
          </a:bodyPr>
          <a:lstStyle/>
          <a:p>
            <a:r>
              <a:rPr lang="lv-LV" dirty="0"/>
              <a:t>2</a:t>
            </a:r>
            <a:r>
              <a:rPr lang="lv-LV" i="1" dirty="0" smtClean="0"/>
              <a:t>.</a:t>
            </a:r>
            <a:endParaRPr lang="lv-LV" i="1" dirty="0"/>
          </a:p>
        </p:txBody>
      </p:sp>
      <p:sp>
        <p:nvSpPr>
          <p:cNvPr id="17" name="TextBox 16"/>
          <p:cNvSpPr txBox="1"/>
          <p:nvPr/>
        </p:nvSpPr>
        <p:spPr>
          <a:xfrm>
            <a:off x="6052457" y="2679623"/>
            <a:ext cx="5965372" cy="923330"/>
          </a:xfrm>
          <a:prstGeom prst="rect">
            <a:avLst/>
          </a:prstGeom>
          <a:noFill/>
        </p:spPr>
        <p:txBody>
          <a:bodyPr wrap="square" rtlCol="0">
            <a:spAutoFit/>
          </a:bodyPr>
          <a:lstStyle/>
          <a:p>
            <a:r>
              <a:rPr lang="lv-LV" dirty="0" smtClean="0"/>
              <a:t>Kad attēls, kas parādīsies, uzejot ar peles kursoru uz noteikta laukuma, ir sagatavots, tas jāpievieno sadaļā </a:t>
            </a:r>
            <a:r>
              <a:rPr lang="lv-LV" i="1" dirty="0" err="1" smtClean="0"/>
              <a:t>Overlay</a:t>
            </a:r>
            <a:r>
              <a:rPr lang="lv-LV" i="1" dirty="0" smtClean="0"/>
              <a:t> </a:t>
            </a:r>
            <a:r>
              <a:rPr lang="lv-LV" i="1" dirty="0" err="1" smtClean="0"/>
              <a:t>Images</a:t>
            </a:r>
            <a:r>
              <a:rPr lang="lv-LV" dirty="0" smtClean="0"/>
              <a:t>, spiežot </a:t>
            </a:r>
            <a:r>
              <a:rPr lang="lv-LV" i="1" dirty="0" err="1" smtClean="0"/>
              <a:t>Add</a:t>
            </a:r>
            <a:r>
              <a:rPr lang="lv-LV" i="1" dirty="0" smtClean="0"/>
              <a:t> </a:t>
            </a:r>
            <a:r>
              <a:rPr lang="lv-LV" i="1" dirty="0" err="1" smtClean="0"/>
              <a:t>Images</a:t>
            </a:r>
            <a:endParaRPr lang="en-US" i="1" dirty="0"/>
          </a:p>
        </p:txBody>
      </p:sp>
      <p:sp>
        <p:nvSpPr>
          <p:cNvPr id="18" name="TextBox 17"/>
          <p:cNvSpPr txBox="1"/>
          <p:nvPr/>
        </p:nvSpPr>
        <p:spPr>
          <a:xfrm>
            <a:off x="422806" y="4999942"/>
            <a:ext cx="5128696" cy="323165"/>
          </a:xfrm>
          <a:prstGeom prst="rect">
            <a:avLst/>
          </a:prstGeom>
          <a:noFill/>
        </p:spPr>
        <p:txBody>
          <a:bodyPr wrap="square" rtlCol="0">
            <a:spAutoFit/>
          </a:bodyPr>
          <a:lstStyle/>
          <a:p>
            <a:r>
              <a:rPr lang="lv-LV" sz="1500" i="1" dirty="0">
                <a:solidFill>
                  <a:srgbClr val="FF0000"/>
                </a:solidFill>
              </a:rPr>
              <a:t>A</a:t>
            </a:r>
            <a:r>
              <a:rPr lang="lv-LV" sz="1500" i="1" dirty="0" smtClean="0">
                <a:solidFill>
                  <a:srgbClr val="FF0000"/>
                </a:solidFill>
              </a:rPr>
              <a:t>ttēla «izgriešanu» ērti veikt ar </a:t>
            </a:r>
            <a:r>
              <a:rPr lang="lv-LV" sz="1500" i="1" dirty="0" err="1" smtClean="0">
                <a:solidFill>
                  <a:srgbClr val="FF0000"/>
                </a:solidFill>
              </a:rPr>
              <a:t>Snipping</a:t>
            </a:r>
            <a:r>
              <a:rPr lang="lv-LV" sz="1500" i="1" dirty="0" smtClean="0">
                <a:solidFill>
                  <a:srgbClr val="FF0000"/>
                </a:solidFill>
              </a:rPr>
              <a:t> </a:t>
            </a:r>
            <a:r>
              <a:rPr lang="lv-LV" sz="1500" i="1" dirty="0" err="1" smtClean="0">
                <a:solidFill>
                  <a:srgbClr val="FF0000"/>
                </a:solidFill>
              </a:rPr>
              <a:t>Tool</a:t>
            </a:r>
            <a:r>
              <a:rPr lang="lv-LV" sz="1500" i="1" dirty="0" smtClean="0">
                <a:solidFill>
                  <a:srgbClr val="FF0000"/>
                </a:solidFill>
              </a:rPr>
              <a:t> (</a:t>
            </a:r>
            <a:r>
              <a:rPr lang="lv-LV" sz="1500" i="1" dirty="0" err="1" smtClean="0">
                <a:solidFill>
                  <a:srgbClr val="FF0000"/>
                </a:solidFill>
              </a:rPr>
              <a:t>Shift+Window+S</a:t>
            </a:r>
            <a:r>
              <a:rPr lang="lv-LV" sz="1500" i="1" dirty="0" smtClean="0">
                <a:solidFill>
                  <a:srgbClr val="FF0000"/>
                </a:solidFill>
              </a:rPr>
              <a:t>)</a:t>
            </a:r>
            <a:endParaRPr lang="en-US" sz="1500" i="1" dirty="0">
              <a:solidFill>
                <a:srgbClr val="FF0000"/>
              </a:solidFill>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4211" b="7261"/>
          <a:stretch/>
        </p:blipFill>
        <p:spPr>
          <a:xfrm>
            <a:off x="8365256" y="1564126"/>
            <a:ext cx="3696116" cy="1161143"/>
          </a:xfrm>
          <a:prstGeom prst="rect">
            <a:avLst/>
          </a:prstGeom>
        </p:spPr>
      </p:pic>
      <p:cxnSp>
        <p:nvCxnSpPr>
          <p:cNvPr id="20" name="Elbow Connector 19"/>
          <p:cNvCxnSpPr/>
          <p:nvPr/>
        </p:nvCxnSpPr>
        <p:spPr>
          <a:xfrm>
            <a:off x="7077150" y="1916654"/>
            <a:ext cx="1181479" cy="184381"/>
          </a:xfrm>
          <a:prstGeom prst="bentConnector3">
            <a:avLst>
              <a:gd name="adj1" fmla="val -1596"/>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039429" y="2194907"/>
            <a:ext cx="1325827" cy="461665"/>
          </a:xfrm>
          <a:prstGeom prst="rect">
            <a:avLst/>
          </a:prstGeom>
          <a:noFill/>
        </p:spPr>
        <p:txBody>
          <a:bodyPr wrap="square" rtlCol="0">
            <a:spAutoFit/>
          </a:bodyPr>
          <a:lstStyle/>
          <a:p>
            <a:r>
              <a:rPr lang="lv-LV" sz="1200" i="1" dirty="0" smtClean="0">
                <a:solidFill>
                  <a:srgbClr val="FF0000"/>
                </a:solidFill>
              </a:rPr>
              <a:t>Attēlam ir jābūt atbilstošā izmērā!</a:t>
            </a:r>
            <a:endParaRPr lang="lv-LV" sz="1200" i="1" dirty="0">
              <a:solidFill>
                <a:srgbClr val="FF0000"/>
              </a:solidFill>
            </a:endParaRPr>
          </a:p>
        </p:txBody>
      </p:sp>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t="1" b="4867"/>
          <a:stretch/>
        </p:blipFill>
        <p:spPr>
          <a:xfrm>
            <a:off x="8365256" y="3306946"/>
            <a:ext cx="3696116" cy="1177970"/>
          </a:xfrm>
          <a:prstGeom prst="rect">
            <a:avLst/>
          </a:prstGeom>
        </p:spPr>
      </p:pic>
      <p:sp>
        <p:nvSpPr>
          <p:cNvPr id="26" name="TextBox 25"/>
          <p:cNvSpPr txBox="1"/>
          <p:nvPr/>
        </p:nvSpPr>
        <p:spPr>
          <a:xfrm>
            <a:off x="5691168" y="4625724"/>
            <a:ext cx="361288" cy="369332"/>
          </a:xfrm>
          <a:prstGeom prst="rect">
            <a:avLst/>
          </a:prstGeom>
          <a:solidFill>
            <a:schemeClr val="accent2"/>
          </a:solidFill>
        </p:spPr>
        <p:txBody>
          <a:bodyPr wrap="square" rtlCol="0">
            <a:spAutoFit/>
          </a:bodyPr>
          <a:lstStyle/>
          <a:p>
            <a:r>
              <a:rPr lang="lv-LV" dirty="0"/>
              <a:t>3</a:t>
            </a:r>
            <a:r>
              <a:rPr lang="lv-LV" i="1" dirty="0" smtClean="0"/>
              <a:t>.</a:t>
            </a:r>
            <a:endParaRPr lang="lv-LV" i="1" dirty="0"/>
          </a:p>
        </p:txBody>
      </p:sp>
      <p:sp>
        <p:nvSpPr>
          <p:cNvPr id="27" name="TextBox 26"/>
          <p:cNvSpPr txBox="1"/>
          <p:nvPr/>
        </p:nvSpPr>
        <p:spPr>
          <a:xfrm>
            <a:off x="6052457" y="4501270"/>
            <a:ext cx="3454400" cy="1200329"/>
          </a:xfrm>
          <a:prstGeom prst="rect">
            <a:avLst/>
          </a:prstGeom>
          <a:noFill/>
        </p:spPr>
        <p:txBody>
          <a:bodyPr wrap="square" rtlCol="0">
            <a:spAutoFit/>
          </a:bodyPr>
          <a:lstStyle/>
          <a:p>
            <a:r>
              <a:rPr lang="lv-LV" dirty="0" smtClean="0"/>
              <a:t>Kad attēls ir pievienots </a:t>
            </a:r>
            <a:r>
              <a:rPr lang="lv-LV" i="1" dirty="0" err="1" smtClean="0"/>
              <a:t>Overlay</a:t>
            </a:r>
            <a:r>
              <a:rPr lang="lv-LV" i="1" dirty="0" smtClean="0"/>
              <a:t> </a:t>
            </a:r>
            <a:r>
              <a:rPr lang="lv-LV" i="1" dirty="0" err="1" smtClean="0"/>
              <a:t>Images</a:t>
            </a:r>
            <a:r>
              <a:rPr lang="lv-LV" i="1" dirty="0" smtClean="0"/>
              <a:t> </a:t>
            </a:r>
            <a:r>
              <a:rPr lang="lv-LV" dirty="0" smtClean="0"/>
              <a:t>sadaļā, tad sadaļā </a:t>
            </a:r>
            <a:r>
              <a:rPr lang="lv-LV" i="1" dirty="0" err="1" smtClean="0"/>
              <a:t>Triggers</a:t>
            </a:r>
            <a:r>
              <a:rPr lang="lv-LV" dirty="0" smtClean="0"/>
              <a:t> pie </a:t>
            </a:r>
            <a:r>
              <a:rPr lang="lv-LV" i="1" dirty="0" err="1" smtClean="0"/>
              <a:t>Trigger</a:t>
            </a:r>
            <a:r>
              <a:rPr lang="lv-LV" i="1" dirty="0" smtClean="0"/>
              <a:t> </a:t>
            </a:r>
            <a:r>
              <a:rPr lang="lv-LV" i="1" dirty="0" err="1" smtClean="0"/>
              <a:t>Area</a:t>
            </a:r>
            <a:r>
              <a:rPr lang="lv-LV" i="1" dirty="0" smtClean="0"/>
              <a:t> </a:t>
            </a:r>
            <a:r>
              <a:rPr lang="lv-LV" dirty="0" smtClean="0"/>
              <a:t>jāizvēlas kāda no opcijām un jāspiež </a:t>
            </a:r>
            <a:r>
              <a:rPr lang="lv-LV" i="1" dirty="0" err="1" smtClean="0"/>
              <a:t>Add</a:t>
            </a:r>
            <a:r>
              <a:rPr lang="lv-LV" dirty="0" smtClean="0"/>
              <a:t>. </a:t>
            </a:r>
            <a:endParaRPr lang="en-US" i="1" dirty="0"/>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8088" y="4530298"/>
            <a:ext cx="2619741" cy="1124107"/>
          </a:xfrm>
          <a:prstGeom prst="rect">
            <a:avLst/>
          </a:prstGeom>
        </p:spPr>
      </p:pic>
      <p:sp>
        <p:nvSpPr>
          <p:cNvPr id="21" name="TextBox 20"/>
          <p:cNvSpPr txBox="1"/>
          <p:nvPr/>
        </p:nvSpPr>
        <p:spPr>
          <a:xfrm>
            <a:off x="4127183" y="1073404"/>
            <a:ext cx="1375650" cy="338554"/>
          </a:xfrm>
          <a:prstGeom prst="rect">
            <a:avLst/>
          </a:prstGeom>
          <a:noFill/>
        </p:spPr>
        <p:txBody>
          <a:bodyPr wrap="square" rtlCol="0">
            <a:spAutoFit/>
          </a:bodyPr>
          <a:lstStyle/>
          <a:p>
            <a:r>
              <a:rPr lang="lv-LV" sz="1600" b="1" i="1" dirty="0" smtClean="0">
                <a:solidFill>
                  <a:schemeClr val="bg1"/>
                </a:solidFill>
              </a:rPr>
              <a:t>PAMATATTĒLS</a:t>
            </a:r>
            <a:endParaRPr lang="lv-LV" sz="1600" b="1" i="1" dirty="0">
              <a:solidFill>
                <a:schemeClr val="bg1"/>
              </a:solidFill>
            </a:endParaRPr>
          </a:p>
        </p:txBody>
      </p:sp>
      <p:cxnSp>
        <p:nvCxnSpPr>
          <p:cNvPr id="22" name="Elbow Connector 21"/>
          <p:cNvCxnSpPr/>
          <p:nvPr/>
        </p:nvCxnSpPr>
        <p:spPr>
          <a:xfrm>
            <a:off x="7077150" y="3657665"/>
            <a:ext cx="1181479" cy="184381"/>
          </a:xfrm>
          <a:prstGeom prst="bentConnector3">
            <a:avLst>
              <a:gd name="adj1" fmla="val -1596"/>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8605988" y="5500917"/>
            <a:ext cx="599983" cy="8347"/>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0618" y="5406454"/>
            <a:ext cx="361288" cy="369332"/>
          </a:xfrm>
          <a:prstGeom prst="rect">
            <a:avLst/>
          </a:prstGeom>
          <a:solidFill>
            <a:schemeClr val="accent2"/>
          </a:solidFill>
        </p:spPr>
        <p:txBody>
          <a:bodyPr wrap="square" rtlCol="0">
            <a:spAutoFit/>
          </a:bodyPr>
          <a:lstStyle/>
          <a:p>
            <a:r>
              <a:rPr lang="lv-LV" dirty="0"/>
              <a:t>4</a:t>
            </a:r>
            <a:r>
              <a:rPr lang="lv-LV" i="1" dirty="0" smtClean="0"/>
              <a:t>.</a:t>
            </a:r>
            <a:endParaRPr lang="lv-LV" i="1" dirty="0"/>
          </a:p>
        </p:txBody>
      </p:sp>
      <p:sp>
        <p:nvSpPr>
          <p:cNvPr id="32" name="TextBox 31"/>
          <p:cNvSpPr txBox="1"/>
          <p:nvPr/>
        </p:nvSpPr>
        <p:spPr>
          <a:xfrm>
            <a:off x="631905" y="5296514"/>
            <a:ext cx="5023830" cy="1477328"/>
          </a:xfrm>
          <a:prstGeom prst="rect">
            <a:avLst/>
          </a:prstGeom>
          <a:noFill/>
        </p:spPr>
        <p:txBody>
          <a:bodyPr wrap="square" rtlCol="0">
            <a:spAutoFit/>
          </a:bodyPr>
          <a:lstStyle/>
          <a:p>
            <a:r>
              <a:rPr lang="lv-LV" dirty="0" smtClean="0"/>
              <a:t>Kad izpildīts 3.solis, ir jāiezīmē aktīvais laukums, šajā gadījumā šis laukums ir «KONTAKTINFORMĀCIJA (spied šeit)» un sadaļā </a:t>
            </a:r>
            <a:r>
              <a:rPr lang="lv-LV" i="1" dirty="0" err="1" smtClean="0"/>
              <a:t>Name</a:t>
            </a:r>
            <a:r>
              <a:rPr lang="lv-LV" dirty="0" smtClean="0"/>
              <a:t> jāieraksta nosaukums, jānospiež </a:t>
            </a:r>
            <a:r>
              <a:rPr lang="lv-LV" i="1" dirty="0" err="1" smtClean="0"/>
              <a:t>Save</a:t>
            </a:r>
            <a:r>
              <a:rPr lang="lv-LV" dirty="0" smtClean="0"/>
              <a:t>. Kad tas izdarīts, atvērsies jauns laukums, kurā jāpievieno attēls </a:t>
            </a:r>
            <a:r>
              <a:rPr lang="lv-LV" i="1" dirty="0" smtClean="0"/>
              <a:t>(</a:t>
            </a:r>
            <a:r>
              <a:rPr lang="lv-LV" i="1" dirty="0" err="1" smtClean="0"/>
              <a:t>Overlay</a:t>
            </a:r>
            <a:r>
              <a:rPr lang="lv-LV" i="1" dirty="0" smtClean="0"/>
              <a:t> </a:t>
            </a:r>
            <a:r>
              <a:rPr lang="lv-LV" i="1" dirty="0" err="1" smtClean="0"/>
              <a:t>Image</a:t>
            </a:r>
            <a:r>
              <a:rPr lang="lv-LV" i="1" dirty="0" smtClean="0"/>
              <a:t>)</a:t>
            </a:r>
            <a:endParaRPr lang="en-US" i="1" dirty="0"/>
          </a:p>
        </p:txBody>
      </p:sp>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b="25239"/>
          <a:stretch/>
        </p:blipFill>
        <p:spPr>
          <a:xfrm>
            <a:off x="6111652" y="5746981"/>
            <a:ext cx="6080348" cy="1074733"/>
          </a:xfrm>
          <a:prstGeom prst="rect">
            <a:avLst/>
          </a:prstGeom>
        </p:spPr>
      </p:pic>
      <p:cxnSp>
        <p:nvCxnSpPr>
          <p:cNvPr id="36" name="Elbow Connector 35"/>
          <p:cNvCxnSpPr/>
          <p:nvPr/>
        </p:nvCxnSpPr>
        <p:spPr>
          <a:xfrm flipV="1">
            <a:off x="5355744" y="6454291"/>
            <a:ext cx="599983" cy="8347"/>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Slide Number Placeholder 37"/>
          <p:cNvSpPr>
            <a:spLocks noGrp="1"/>
          </p:cNvSpPr>
          <p:nvPr>
            <p:ph type="sldNum" sz="quarter" idx="12"/>
          </p:nvPr>
        </p:nvSpPr>
        <p:spPr/>
        <p:txBody>
          <a:bodyPr/>
          <a:lstStyle/>
          <a:p>
            <a:fld id="{F503A482-B26E-4619-8C05-999878A4E0F4}" type="slidenum">
              <a:rPr lang="lv-LV" smtClean="0"/>
              <a:t>19</a:t>
            </a:fld>
            <a:endParaRPr lang="lv-LV"/>
          </a:p>
        </p:txBody>
      </p:sp>
    </p:spTree>
    <p:extLst>
      <p:ext uri="{BB962C8B-B14F-4D97-AF65-F5344CB8AC3E}">
        <p14:creationId xmlns:p14="http://schemas.microsoft.com/office/powerpoint/2010/main" val="3210822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428" y="103867"/>
            <a:ext cx="10515600" cy="1325563"/>
          </a:xfrm>
        </p:spPr>
        <p:txBody>
          <a:bodyPr>
            <a:normAutofit/>
          </a:bodyPr>
          <a:lstStyle/>
          <a:p>
            <a:r>
              <a:rPr lang="lv-LV" sz="4000" b="1" dirty="0" smtClean="0"/>
              <a:t>Materiālu pievienošana - </a:t>
            </a:r>
            <a:r>
              <a:rPr lang="lv-LV" sz="4000" b="1" i="1" dirty="0" smtClean="0">
                <a:solidFill>
                  <a:srgbClr val="FF0000"/>
                </a:solidFill>
              </a:rPr>
              <a:t>Add New Item</a:t>
            </a:r>
            <a:endParaRPr lang="en-US" sz="4000" b="1" i="1" dirty="0">
              <a:solidFill>
                <a:srgbClr val="FF0000"/>
              </a:solidFill>
            </a:endParaRPr>
          </a:p>
        </p:txBody>
      </p:sp>
      <p:sp>
        <p:nvSpPr>
          <p:cNvPr id="3" name="Slide Number Placeholder 2"/>
          <p:cNvSpPr>
            <a:spLocks noGrp="1"/>
          </p:cNvSpPr>
          <p:nvPr>
            <p:ph type="sldNum" sz="quarter" idx="12"/>
          </p:nvPr>
        </p:nvSpPr>
        <p:spPr/>
        <p:txBody>
          <a:bodyPr/>
          <a:lstStyle/>
          <a:p>
            <a:fld id="{F503A482-B26E-4619-8C05-999878A4E0F4}" type="slidenum">
              <a:rPr lang="lv-LV" smtClean="0"/>
              <a:t>2</a:t>
            </a:fld>
            <a:endParaRPr lang="lv-LV"/>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6428" y="5684687"/>
            <a:ext cx="8707965" cy="1173313"/>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31937" cy="543108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1937" y="1033876"/>
            <a:ext cx="7047619" cy="4514286"/>
          </a:xfrm>
          <a:prstGeom prst="rect">
            <a:avLst/>
          </a:prstGeom>
        </p:spPr>
      </p:pic>
    </p:spTree>
    <p:extLst>
      <p:ext uri="{BB962C8B-B14F-4D97-AF65-F5344CB8AC3E}">
        <p14:creationId xmlns:p14="http://schemas.microsoft.com/office/powerpoint/2010/main" val="32154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4902" y="84747"/>
            <a:ext cx="11947902" cy="867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dirty="0" smtClean="0"/>
              <a:t>Interaktīvā attēla veidošana </a:t>
            </a:r>
            <a:r>
              <a:rPr lang="lv-LV" b="1" i="1" dirty="0" smtClean="0">
                <a:solidFill>
                  <a:srgbClr val="FF0000"/>
                </a:solidFill>
              </a:rPr>
              <a:t>(Insert </a:t>
            </a:r>
            <a:r>
              <a:rPr lang="lv-LV" b="1" i="1" dirty="0" err="1" smtClean="0">
                <a:solidFill>
                  <a:srgbClr val="FF0000"/>
                </a:solidFill>
              </a:rPr>
              <a:t>Interactive</a:t>
            </a:r>
            <a:r>
              <a:rPr lang="lv-LV" b="1" i="1" dirty="0" smtClean="0">
                <a:solidFill>
                  <a:srgbClr val="FF0000"/>
                </a:solidFill>
              </a:rPr>
              <a:t> </a:t>
            </a:r>
            <a:r>
              <a:rPr lang="lv-LV" b="1" i="1" dirty="0" err="1" smtClean="0">
                <a:solidFill>
                  <a:srgbClr val="FF0000"/>
                </a:solidFill>
              </a:rPr>
              <a:t>Image</a:t>
            </a:r>
            <a:r>
              <a:rPr lang="lv-LV" b="1" i="1" dirty="0" smtClean="0">
                <a:solidFill>
                  <a:srgbClr val="FF0000"/>
                </a:solidFill>
              </a:rPr>
              <a:t>)</a:t>
            </a:r>
            <a:endParaRPr lang="en-GB" b="1" i="1" dirty="0">
              <a:solidFill>
                <a:srgbClr val="FF0000"/>
              </a:solidFill>
            </a:endParaRPr>
          </a:p>
        </p:txBody>
      </p:sp>
      <p:sp>
        <p:nvSpPr>
          <p:cNvPr id="5" name="TextBox 4"/>
          <p:cNvSpPr txBox="1"/>
          <p:nvPr/>
        </p:nvSpPr>
        <p:spPr>
          <a:xfrm>
            <a:off x="184901" y="688357"/>
            <a:ext cx="3510127" cy="369332"/>
          </a:xfrm>
          <a:prstGeom prst="rect">
            <a:avLst/>
          </a:prstGeom>
          <a:noFill/>
        </p:spPr>
        <p:txBody>
          <a:bodyPr wrap="square" rtlCol="0">
            <a:spAutoFit/>
          </a:bodyPr>
          <a:lstStyle/>
          <a:p>
            <a:r>
              <a:rPr lang="lv-LV" b="1" u="sng" dirty="0" smtClean="0">
                <a:solidFill>
                  <a:srgbClr val="FF0000"/>
                </a:solidFill>
              </a:rPr>
              <a:t>TREŠĀ DAĻA (CONTENT POPUPS)</a:t>
            </a:r>
            <a:endParaRPr lang="en-GB" b="1" u="sng" dirty="0">
              <a:solidFill>
                <a:srgbClr val="FF0000"/>
              </a:solidFill>
            </a:endParaRPr>
          </a:p>
        </p:txBody>
      </p:sp>
      <p:sp>
        <p:nvSpPr>
          <p:cNvPr id="11" name="TextBox 10"/>
          <p:cNvSpPr txBox="1"/>
          <p:nvPr/>
        </p:nvSpPr>
        <p:spPr>
          <a:xfrm>
            <a:off x="5691169" y="1070246"/>
            <a:ext cx="361288" cy="369332"/>
          </a:xfrm>
          <a:prstGeom prst="rect">
            <a:avLst/>
          </a:prstGeom>
          <a:solidFill>
            <a:schemeClr val="accent2"/>
          </a:solidFill>
        </p:spPr>
        <p:txBody>
          <a:bodyPr wrap="square" rtlCol="0">
            <a:spAutoFit/>
          </a:bodyPr>
          <a:lstStyle/>
          <a:p>
            <a:r>
              <a:rPr lang="lv-LV" dirty="0" smtClean="0"/>
              <a:t>1</a:t>
            </a:r>
            <a:r>
              <a:rPr lang="lv-LV" i="1" dirty="0" smtClean="0"/>
              <a:t>.</a:t>
            </a:r>
            <a:endParaRPr lang="lv-LV" i="1"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18" y="1073404"/>
            <a:ext cx="5349684" cy="4001183"/>
          </a:xfrm>
          <a:prstGeom prst="rect">
            <a:avLst/>
          </a:prstGeom>
        </p:spPr>
      </p:pic>
      <p:sp>
        <p:nvSpPr>
          <p:cNvPr id="14" name="TextBox 13"/>
          <p:cNvSpPr txBox="1"/>
          <p:nvPr/>
        </p:nvSpPr>
        <p:spPr>
          <a:xfrm>
            <a:off x="3449564" y="4754718"/>
            <a:ext cx="2206171" cy="338554"/>
          </a:xfrm>
          <a:prstGeom prst="rect">
            <a:avLst/>
          </a:prstGeom>
          <a:noFill/>
        </p:spPr>
        <p:txBody>
          <a:bodyPr wrap="square" rtlCol="0">
            <a:spAutoFit/>
          </a:bodyPr>
          <a:lstStyle/>
          <a:p>
            <a:r>
              <a:rPr lang="lv-LV" sz="1600" b="1" i="1" dirty="0" smtClean="0"/>
              <a:t>*Attēls no reāla kursa</a:t>
            </a:r>
            <a:endParaRPr lang="lv-LV" sz="1600" b="1" i="1" dirty="0"/>
          </a:p>
        </p:txBody>
      </p:sp>
      <p:sp>
        <p:nvSpPr>
          <p:cNvPr id="15" name="TextBox 14"/>
          <p:cNvSpPr txBox="1"/>
          <p:nvPr/>
        </p:nvSpPr>
        <p:spPr>
          <a:xfrm>
            <a:off x="6052456" y="945792"/>
            <a:ext cx="5965373" cy="923330"/>
          </a:xfrm>
          <a:prstGeom prst="rect">
            <a:avLst/>
          </a:prstGeom>
          <a:noFill/>
        </p:spPr>
        <p:txBody>
          <a:bodyPr wrap="square" rtlCol="0">
            <a:spAutoFit/>
          </a:bodyPr>
          <a:lstStyle/>
          <a:p>
            <a:r>
              <a:rPr lang="lv-LV" dirty="0" smtClean="0"/>
              <a:t>Kad </a:t>
            </a:r>
            <a:r>
              <a:rPr lang="lv-LV" dirty="0" err="1" smtClean="0"/>
              <a:t>pamatattēls</a:t>
            </a:r>
            <a:r>
              <a:rPr lang="lv-LV" dirty="0" smtClean="0"/>
              <a:t> ir sagatavots, sadaļā </a:t>
            </a:r>
            <a:r>
              <a:rPr lang="lv-LV" i="1" dirty="0" err="1" smtClean="0"/>
              <a:t>Content</a:t>
            </a:r>
            <a:r>
              <a:rPr lang="lv-LV" i="1" dirty="0" smtClean="0"/>
              <a:t> </a:t>
            </a:r>
            <a:r>
              <a:rPr lang="lv-LV" i="1" dirty="0" err="1" smtClean="0"/>
              <a:t>Popups</a:t>
            </a:r>
            <a:r>
              <a:rPr lang="lv-LV" i="1" dirty="0" smtClean="0"/>
              <a:t> </a:t>
            </a:r>
            <a:r>
              <a:rPr lang="lv-LV" dirty="0" smtClean="0"/>
              <a:t>jāievieto uzlecošā paziņojuma </a:t>
            </a:r>
            <a:r>
              <a:rPr lang="lv-LV" dirty="0" err="1" smtClean="0"/>
              <a:t>laukums,nospiežot</a:t>
            </a:r>
            <a:r>
              <a:rPr lang="lv-LV" dirty="0" smtClean="0"/>
              <a:t> </a:t>
            </a:r>
            <a:r>
              <a:rPr lang="lv-LV" i="1" dirty="0" err="1" smtClean="0"/>
              <a:t>Add</a:t>
            </a:r>
            <a:r>
              <a:rPr lang="lv-LV" i="1" dirty="0" smtClean="0"/>
              <a:t> </a:t>
            </a:r>
            <a:r>
              <a:rPr lang="lv-LV" i="1" dirty="0" err="1" smtClean="0"/>
              <a:t>Popup</a:t>
            </a:r>
            <a:r>
              <a:rPr lang="lv-LV" i="1" dirty="0" smtClean="0"/>
              <a:t> </a:t>
            </a:r>
            <a:r>
              <a:rPr lang="lv-LV" dirty="0" smtClean="0"/>
              <a:t>un ierakstot nosaukumu</a:t>
            </a:r>
            <a:endParaRPr lang="en-US" i="1" dirty="0"/>
          </a:p>
        </p:txBody>
      </p:sp>
      <p:sp>
        <p:nvSpPr>
          <p:cNvPr id="16" name="TextBox 15"/>
          <p:cNvSpPr txBox="1"/>
          <p:nvPr/>
        </p:nvSpPr>
        <p:spPr>
          <a:xfrm>
            <a:off x="5691168" y="3916962"/>
            <a:ext cx="361288" cy="369332"/>
          </a:xfrm>
          <a:prstGeom prst="rect">
            <a:avLst/>
          </a:prstGeom>
          <a:solidFill>
            <a:schemeClr val="accent2"/>
          </a:solidFill>
        </p:spPr>
        <p:txBody>
          <a:bodyPr wrap="square" rtlCol="0">
            <a:spAutoFit/>
          </a:bodyPr>
          <a:lstStyle/>
          <a:p>
            <a:r>
              <a:rPr lang="lv-LV" dirty="0"/>
              <a:t>2</a:t>
            </a:r>
            <a:r>
              <a:rPr lang="lv-LV" i="1" dirty="0" smtClean="0"/>
              <a:t>.</a:t>
            </a:r>
            <a:endParaRPr lang="lv-LV" i="1" dirty="0"/>
          </a:p>
        </p:txBody>
      </p:sp>
      <p:sp>
        <p:nvSpPr>
          <p:cNvPr id="17" name="TextBox 16"/>
          <p:cNvSpPr txBox="1"/>
          <p:nvPr/>
        </p:nvSpPr>
        <p:spPr>
          <a:xfrm>
            <a:off x="6052456" y="3792508"/>
            <a:ext cx="3300604" cy="923330"/>
          </a:xfrm>
          <a:prstGeom prst="rect">
            <a:avLst/>
          </a:prstGeom>
          <a:noFill/>
        </p:spPr>
        <p:txBody>
          <a:bodyPr wrap="square" rtlCol="0">
            <a:spAutoFit/>
          </a:bodyPr>
          <a:lstStyle/>
          <a:p>
            <a:r>
              <a:rPr lang="lv-LV" dirty="0" smtClean="0"/>
              <a:t>Kad 1.solis izpildīts, sadaļā </a:t>
            </a:r>
            <a:r>
              <a:rPr lang="lv-LV" i="1" dirty="0" err="1" smtClean="0"/>
              <a:t>Triggers</a:t>
            </a:r>
            <a:r>
              <a:rPr lang="lv-LV" dirty="0"/>
              <a:t> pie </a:t>
            </a:r>
            <a:r>
              <a:rPr lang="lv-LV" i="1" dirty="0" err="1"/>
              <a:t>Trigger</a:t>
            </a:r>
            <a:r>
              <a:rPr lang="lv-LV" i="1" dirty="0"/>
              <a:t> </a:t>
            </a:r>
            <a:r>
              <a:rPr lang="lv-LV" i="1" dirty="0" err="1"/>
              <a:t>Area</a:t>
            </a:r>
            <a:r>
              <a:rPr lang="lv-LV" i="1" dirty="0"/>
              <a:t> </a:t>
            </a:r>
            <a:r>
              <a:rPr lang="lv-LV" dirty="0"/>
              <a:t>jāizvēlas kāda no opcijām un jāspiež </a:t>
            </a:r>
            <a:r>
              <a:rPr lang="lv-LV" i="1" dirty="0" err="1"/>
              <a:t>Add</a:t>
            </a:r>
            <a:r>
              <a:rPr lang="lv-LV" dirty="0"/>
              <a:t>. </a:t>
            </a:r>
            <a:endParaRPr lang="en-US" i="1" dirty="0"/>
          </a:p>
        </p:txBody>
      </p:sp>
      <p:sp>
        <p:nvSpPr>
          <p:cNvPr id="18" name="TextBox 17"/>
          <p:cNvSpPr txBox="1"/>
          <p:nvPr/>
        </p:nvSpPr>
        <p:spPr>
          <a:xfrm>
            <a:off x="422806" y="4999942"/>
            <a:ext cx="5128696" cy="323165"/>
          </a:xfrm>
          <a:prstGeom prst="rect">
            <a:avLst/>
          </a:prstGeom>
          <a:noFill/>
        </p:spPr>
        <p:txBody>
          <a:bodyPr wrap="square" rtlCol="0">
            <a:spAutoFit/>
          </a:bodyPr>
          <a:lstStyle/>
          <a:p>
            <a:r>
              <a:rPr lang="lv-LV" sz="1500" i="1" dirty="0">
                <a:solidFill>
                  <a:srgbClr val="FF0000"/>
                </a:solidFill>
              </a:rPr>
              <a:t>A</a:t>
            </a:r>
            <a:r>
              <a:rPr lang="lv-LV" sz="1500" i="1" dirty="0" smtClean="0">
                <a:solidFill>
                  <a:srgbClr val="FF0000"/>
                </a:solidFill>
              </a:rPr>
              <a:t>ttēla «izgriešanu» ērti veikt ar </a:t>
            </a:r>
            <a:r>
              <a:rPr lang="lv-LV" sz="1500" i="1" dirty="0" err="1" smtClean="0">
                <a:solidFill>
                  <a:srgbClr val="FF0000"/>
                </a:solidFill>
              </a:rPr>
              <a:t>Snipping</a:t>
            </a:r>
            <a:r>
              <a:rPr lang="lv-LV" sz="1500" i="1" dirty="0" smtClean="0">
                <a:solidFill>
                  <a:srgbClr val="FF0000"/>
                </a:solidFill>
              </a:rPr>
              <a:t> </a:t>
            </a:r>
            <a:r>
              <a:rPr lang="lv-LV" sz="1500" i="1" dirty="0" err="1" smtClean="0">
                <a:solidFill>
                  <a:srgbClr val="FF0000"/>
                </a:solidFill>
              </a:rPr>
              <a:t>Tool</a:t>
            </a:r>
            <a:r>
              <a:rPr lang="lv-LV" sz="1500" i="1" dirty="0" smtClean="0">
                <a:solidFill>
                  <a:srgbClr val="FF0000"/>
                </a:solidFill>
              </a:rPr>
              <a:t> (</a:t>
            </a:r>
            <a:r>
              <a:rPr lang="lv-LV" sz="1500" i="1" dirty="0" err="1" smtClean="0">
                <a:solidFill>
                  <a:srgbClr val="FF0000"/>
                </a:solidFill>
              </a:rPr>
              <a:t>Shift+Window+S</a:t>
            </a:r>
            <a:r>
              <a:rPr lang="lv-LV" sz="1500" i="1" dirty="0" smtClean="0">
                <a:solidFill>
                  <a:srgbClr val="FF0000"/>
                </a:solidFill>
              </a:rPr>
              <a:t>)</a:t>
            </a:r>
            <a:endParaRPr lang="en-US" sz="1500" i="1" dirty="0">
              <a:solidFill>
                <a:srgbClr val="FF0000"/>
              </a:solidFill>
            </a:endParaRPr>
          </a:p>
        </p:txBody>
      </p:sp>
      <p:cxnSp>
        <p:nvCxnSpPr>
          <p:cNvPr id="20" name="Elbow Connector 19"/>
          <p:cNvCxnSpPr/>
          <p:nvPr/>
        </p:nvCxnSpPr>
        <p:spPr>
          <a:xfrm>
            <a:off x="6885367" y="1858937"/>
            <a:ext cx="1120263" cy="466172"/>
          </a:xfrm>
          <a:prstGeom prst="bentConnector3">
            <a:avLst>
              <a:gd name="adj1" fmla="val 2062"/>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27183" y="1073404"/>
            <a:ext cx="1375650" cy="338554"/>
          </a:xfrm>
          <a:prstGeom prst="rect">
            <a:avLst/>
          </a:prstGeom>
          <a:noFill/>
        </p:spPr>
        <p:txBody>
          <a:bodyPr wrap="square" rtlCol="0">
            <a:spAutoFit/>
          </a:bodyPr>
          <a:lstStyle/>
          <a:p>
            <a:r>
              <a:rPr lang="lv-LV" sz="1600" b="1" i="1" dirty="0" smtClean="0">
                <a:solidFill>
                  <a:schemeClr val="bg1"/>
                </a:solidFill>
              </a:rPr>
              <a:t>PAMATATTĒLS</a:t>
            </a:r>
            <a:endParaRPr lang="lv-LV" sz="1600" b="1" i="1" dirty="0">
              <a:solidFill>
                <a:schemeClr val="bg1"/>
              </a:solidFill>
            </a:endParaRPr>
          </a:p>
        </p:txBody>
      </p:sp>
      <p:sp>
        <p:nvSpPr>
          <p:cNvPr id="31" name="TextBox 30"/>
          <p:cNvSpPr txBox="1"/>
          <p:nvPr/>
        </p:nvSpPr>
        <p:spPr>
          <a:xfrm>
            <a:off x="270618" y="5362912"/>
            <a:ext cx="361288" cy="369332"/>
          </a:xfrm>
          <a:prstGeom prst="rect">
            <a:avLst/>
          </a:prstGeom>
          <a:solidFill>
            <a:schemeClr val="accent2"/>
          </a:solidFill>
        </p:spPr>
        <p:txBody>
          <a:bodyPr wrap="square" rtlCol="0">
            <a:spAutoFit/>
          </a:bodyPr>
          <a:lstStyle/>
          <a:p>
            <a:r>
              <a:rPr lang="lv-LV" dirty="0" smtClean="0"/>
              <a:t>3</a:t>
            </a:r>
            <a:r>
              <a:rPr lang="lv-LV" i="1" dirty="0" smtClean="0"/>
              <a:t>.</a:t>
            </a:r>
            <a:endParaRPr lang="lv-LV" i="1" dirty="0"/>
          </a:p>
        </p:txBody>
      </p:sp>
      <p:sp>
        <p:nvSpPr>
          <p:cNvPr id="32" name="TextBox 31"/>
          <p:cNvSpPr txBox="1"/>
          <p:nvPr/>
        </p:nvSpPr>
        <p:spPr>
          <a:xfrm>
            <a:off x="631904" y="5252972"/>
            <a:ext cx="6378495" cy="923330"/>
          </a:xfrm>
          <a:prstGeom prst="rect">
            <a:avLst/>
          </a:prstGeom>
          <a:noFill/>
        </p:spPr>
        <p:txBody>
          <a:bodyPr wrap="square" rtlCol="0">
            <a:spAutoFit/>
          </a:bodyPr>
          <a:lstStyle/>
          <a:p>
            <a:r>
              <a:rPr lang="lv-LV" dirty="0" smtClean="0"/>
              <a:t>Kad iezīmēts aktīvais laukums, sadaļā </a:t>
            </a:r>
            <a:r>
              <a:rPr lang="lv-LV" i="1" dirty="0" err="1" smtClean="0"/>
              <a:t>Name</a:t>
            </a:r>
            <a:r>
              <a:rPr lang="lv-LV" dirty="0" smtClean="0"/>
              <a:t> jāieraksta nosaukums, jānospiež </a:t>
            </a:r>
            <a:r>
              <a:rPr lang="lv-LV" i="1" dirty="0" err="1" smtClean="0"/>
              <a:t>Save</a:t>
            </a:r>
            <a:r>
              <a:rPr lang="lv-LV" dirty="0" smtClean="0"/>
              <a:t>. Kad tas izdarīts, atvērsies jauns laukums, kurā jāpievieno uzlecošais paziņojums </a:t>
            </a:r>
            <a:r>
              <a:rPr lang="lv-LV" i="1" dirty="0" smtClean="0"/>
              <a:t>(</a:t>
            </a:r>
            <a:r>
              <a:rPr lang="lv-LV" i="1" dirty="0" err="1" smtClean="0"/>
              <a:t>Content</a:t>
            </a:r>
            <a:r>
              <a:rPr lang="lv-LV" i="1" dirty="0" smtClean="0"/>
              <a:t> </a:t>
            </a:r>
            <a:r>
              <a:rPr lang="lv-LV" i="1" dirty="0" err="1" smtClean="0"/>
              <a:t>Popup</a:t>
            </a:r>
            <a:r>
              <a:rPr lang="lv-LV" i="1" dirty="0" smtClean="0"/>
              <a:t>).</a:t>
            </a:r>
            <a:endParaRPr lang="en-US" i="1" dirty="0"/>
          </a:p>
        </p:txBody>
      </p:sp>
      <p:cxnSp>
        <p:nvCxnSpPr>
          <p:cNvPr id="36" name="Elbow Connector 35"/>
          <p:cNvCxnSpPr/>
          <p:nvPr/>
        </p:nvCxnSpPr>
        <p:spPr>
          <a:xfrm flipV="1">
            <a:off x="6130995" y="5939257"/>
            <a:ext cx="599983" cy="8347"/>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07" y="1569363"/>
            <a:ext cx="3794636" cy="2069922"/>
          </a:xfrm>
          <a:prstGeom prst="rect">
            <a:avLst/>
          </a:prstGeom>
        </p:spPr>
      </p:pic>
      <p:sp>
        <p:nvSpPr>
          <p:cNvPr id="33" name="TextBox 32"/>
          <p:cNvSpPr txBox="1"/>
          <p:nvPr/>
        </p:nvSpPr>
        <p:spPr>
          <a:xfrm>
            <a:off x="6515257" y="2439982"/>
            <a:ext cx="1729665" cy="830997"/>
          </a:xfrm>
          <a:prstGeom prst="rect">
            <a:avLst/>
          </a:prstGeom>
          <a:noFill/>
        </p:spPr>
        <p:txBody>
          <a:bodyPr wrap="square" rtlCol="0">
            <a:spAutoFit/>
          </a:bodyPr>
          <a:lstStyle/>
          <a:p>
            <a:pPr algn="ctr"/>
            <a:r>
              <a:rPr lang="lv-LV" sz="1200" i="1" dirty="0" smtClean="0">
                <a:solidFill>
                  <a:srgbClr val="FF0000"/>
                </a:solidFill>
              </a:rPr>
              <a:t>Spiežot </a:t>
            </a:r>
            <a:r>
              <a:rPr lang="lv-LV" sz="1200" i="1" dirty="0" err="1" smtClean="0">
                <a:solidFill>
                  <a:srgbClr val="FF0000"/>
                </a:solidFill>
              </a:rPr>
              <a:t>Add</a:t>
            </a:r>
            <a:r>
              <a:rPr lang="lv-LV" sz="1200" i="1" dirty="0" smtClean="0">
                <a:solidFill>
                  <a:srgbClr val="FF0000"/>
                </a:solidFill>
              </a:rPr>
              <a:t> </a:t>
            </a:r>
            <a:r>
              <a:rPr lang="lv-LV" sz="1200" i="1" dirty="0" err="1" smtClean="0">
                <a:solidFill>
                  <a:srgbClr val="FF0000"/>
                </a:solidFill>
              </a:rPr>
              <a:t>Popup</a:t>
            </a:r>
            <a:r>
              <a:rPr lang="lv-LV" sz="1200" i="1" dirty="0" smtClean="0">
                <a:solidFill>
                  <a:srgbClr val="FF0000"/>
                </a:solidFill>
              </a:rPr>
              <a:t> var pievienot tik daudz uzlecošos paziņojumus, cik nepieciešams!</a:t>
            </a:r>
            <a:endParaRPr lang="lv-LV" sz="1200" i="1" dirty="0">
              <a:solidFill>
                <a:srgbClr val="FF0000"/>
              </a:solidFill>
            </a:endParaRP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6602" y="3716291"/>
            <a:ext cx="2619741" cy="1124107"/>
          </a:xfrm>
          <a:prstGeom prst="rect">
            <a:avLst/>
          </a:prstGeom>
        </p:spPr>
      </p:pic>
      <p:cxnSp>
        <p:nvCxnSpPr>
          <p:cNvPr id="38" name="Elbow Connector 37"/>
          <p:cNvCxnSpPr/>
          <p:nvPr/>
        </p:nvCxnSpPr>
        <p:spPr>
          <a:xfrm flipV="1">
            <a:off x="8735150" y="4001643"/>
            <a:ext cx="599983" cy="8347"/>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5367" y="5041301"/>
            <a:ext cx="5170544" cy="1185563"/>
          </a:xfrm>
          <a:prstGeom prst="rect">
            <a:avLst/>
          </a:prstGeom>
        </p:spPr>
      </p:pic>
      <p:sp>
        <p:nvSpPr>
          <p:cNvPr id="40" name="TextBox 39"/>
          <p:cNvSpPr txBox="1"/>
          <p:nvPr/>
        </p:nvSpPr>
        <p:spPr>
          <a:xfrm>
            <a:off x="270618" y="6255334"/>
            <a:ext cx="361288" cy="369332"/>
          </a:xfrm>
          <a:prstGeom prst="rect">
            <a:avLst/>
          </a:prstGeom>
          <a:solidFill>
            <a:schemeClr val="accent2"/>
          </a:solidFill>
        </p:spPr>
        <p:txBody>
          <a:bodyPr wrap="square" rtlCol="0">
            <a:spAutoFit/>
          </a:bodyPr>
          <a:lstStyle/>
          <a:p>
            <a:r>
              <a:rPr lang="lv-LV" dirty="0"/>
              <a:t>4</a:t>
            </a:r>
            <a:r>
              <a:rPr lang="lv-LV" i="1" dirty="0" smtClean="0"/>
              <a:t>.</a:t>
            </a:r>
            <a:endParaRPr lang="lv-LV" i="1" dirty="0"/>
          </a:p>
        </p:txBody>
      </p:sp>
      <p:sp>
        <p:nvSpPr>
          <p:cNvPr id="41" name="TextBox 40"/>
          <p:cNvSpPr txBox="1"/>
          <p:nvPr/>
        </p:nvSpPr>
        <p:spPr>
          <a:xfrm>
            <a:off x="631904" y="6145394"/>
            <a:ext cx="11500900" cy="646331"/>
          </a:xfrm>
          <a:prstGeom prst="rect">
            <a:avLst/>
          </a:prstGeom>
          <a:noFill/>
        </p:spPr>
        <p:txBody>
          <a:bodyPr wrap="square" rtlCol="0">
            <a:spAutoFit/>
          </a:bodyPr>
          <a:lstStyle/>
          <a:p>
            <a:r>
              <a:rPr lang="lv-LV" dirty="0" smtClean="0"/>
              <a:t>Pēc tam augšpusē </a:t>
            </a:r>
            <a:r>
              <a:rPr lang="lv-LV" dirty="0" err="1" smtClean="0"/>
              <a:t>jāsnospiež</a:t>
            </a:r>
            <a:r>
              <a:rPr lang="lv-LV" dirty="0" smtClean="0"/>
              <a:t> </a:t>
            </a:r>
            <a:r>
              <a:rPr lang="lv-LV" i="1" dirty="0" err="1" smtClean="0"/>
              <a:t>Page</a:t>
            </a:r>
            <a:r>
              <a:rPr lang="lv-LV" dirty="0" smtClean="0"/>
              <a:t> un zem attēla parādīsies taisnstūris ar ierakstīto nosaukumu, zem kura būs aktīvs lauks ar «+» zīmi pa vidu. Uzspiežot uz šo lauku, parādīsies dažādas opcijas, kuras var izvēlēties.</a:t>
            </a:r>
            <a:endParaRPr lang="en-US" i="1" dirty="0"/>
          </a:p>
        </p:txBody>
      </p:sp>
      <p:sp>
        <p:nvSpPr>
          <p:cNvPr id="10" name="Slide Number Placeholder 9"/>
          <p:cNvSpPr>
            <a:spLocks noGrp="1"/>
          </p:cNvSpPr>
          <p:nvPr>
            <p:ph type="sldNum" sz="quarter" idx="12"/>
          </p:nvPr>
        </p:nvSpPr>
        <p:spPr/>
        <p:txBody>
          <a:bodyPr/>
          <a:lstStyle/>
          <a:p>
            <a:fld id="{F503A482-B26E-4619-8C05-999878A4E0F4}" type="slidenum">
              <a:rPr lang="lv-LV" smtClean="0"/>
              <a:t>20</a:t>
            </a:fld>
            <a:endParaRPr lang="lv-LV"/>
          </a:p>
        </p:txBody>
      </p:sp>
    </p:spTree>
    <p:extLst>
      <p:ext uri="{BB962C8B-B14F-4D97-AF65-F5344CB8AC3E}">
        <p14:creationId xmlns:p14="http://schemas.microsoft.com/office/powerpoint/2010/main" val="320306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993" y="-73495"/>
            <a:ext cx="9335842" cy="1325563"/>
          </a:xfrm>
        </p:spPr>
        <p:txBody>
          <a:bodyPr>
            <a:normAutofit/>
          </a:bodyPr>
          <a:lstStyle/>
          <a:p>
            <a:r>
              <a:rPr lang="lv-LV" sz="4000" b="1" dirty="0" smtClean="0"/>
              <a:t>Materiālu grupēšana pa tēmām </a:t>
            </a:r>
            <a:r>
              <a:rPr lang="lv-LV" sz="4000" b="1" i="1" dirty="0" smtClean="0">
                <a:solidFill>
                  <a:srgbClr val="FF0000"/>
                </a:solidFill>
              </a:rPr>
              <a:t>(Item </a:t>
            </a:r>
            <a:r>
              <a:rPr lang="lv-LV" sz="4000" b="1" i="1" dirty="0" err="1" smtClean="0">
                <a:solidFill>
                  <a:srgbClr val="FF0000"/>
                </a:solidFill>
              </a:rPr>
              <a:t>Group</a:t>
            </a:r>
            <a:r>
              <a:rPr lang="lv-LV" sz="4000" b="1" i="1" dirty="0">
                <a:solidFill>
                  <a:srgbClr val="FF0000"/>
                </a:solidFill>
              </a:rPr>
              <a:t>)</a:t>
            </a:r>
            <a:endParaRPr lang="en-US" sz="4000" b="1" i="1" dirty="0">
              <a:solidFill>
                <a:srgbClr val="FF0000"/>
              </a:solidFill>
            </a:endParaRPr>
          </a:p>
        </p:txBody>
      </p:sp>
      <p:sp>
        <p:nvSpPr>
          <p:cNvPr id="4" name="TextBox 3"/>
          <p:cNvSpPr txBox="1"/>
          <p:nvPr/>
        </p:nvSpPr>
        <p:spPr>
          <a:xfrm>
            <a:off x="4360498" y="1415461"/>
            <a:ext cx="3954712" cy="1477328"/>
          </a:xfrm>
          <a:prstGeom prst="rect">
            <a:avLst/>
          </a:prstGeom>
          <a:noFill/>
        </p:spPr>
        <p:txBody>
          <a:bodyPr wrap="square" rtlCol="0">
            <a:spAutoFit/>
          </a:bodyPr>
          <a:lstStyle/>
          <a:p>
            <a:r>
              <a:rPr lang="lv-LV" dirty="0" smtClean="0"/>
              <a:t>Viens no veidiem kā grupēt materiālus ir </a:t>
            </a:r>
            <a:r>
              <a:rPr lang="lv-LV" i="1" dirty="0" err="1" smtClean="0"/>
              <a:t>Item</a:t>
            </a:r>
            <a:r>
              <a:rPr lang="lv-LV" i="1" dirty="0" smtClean="0"/>
              <a:t> </a:t>
            </a:r>
            <a:r>
              <a:rPr lang="lv-LV" i="1" dirty="0" err="1" smtClean="0"/>
              <a:t>Group</a:t>
            </a:r>
            <a:r>
              <a:rPr lang="lv-LV" dirty="0" smtClean="0"/>
              <a:t>. </a:t>
            </a:r>
            <a:r>
              <a:rPr lang="lv-LV" dirty="0"/>
              <a:t>U</a:t>
            </a:r>
            <a:r>
              <a:rPr lang="lv-LV" dirty="0" smtClean="0"/>
              <a:t>zklikšķinot </a:t>
            </a:r>
            <a:r>
              <a:rPr lang="lv-LV" dirty="0"/>
              <a:t>sākotnēji jāieraksta nosaukums </a:t>
            </a:r>
            <a:r>
              <a:rPr lang="lv-LV" i="1" dirty="0"/>
              <a:t>(</a:t>
            </a:r>
            <a:r>
              <a:rPr lang="lv-LV" i="1" dirty="0" err="1"/>
              <a:t>Title</a:t>
            </a:r>
            <a:r>
              <a:rPr lang="lv-LV" i="1" dirty="0"/>
              <a:t>), </a:t>
            </a:r>
            <a:r>
              <a:rPr lang="lv-LV" dirty="0"/>
              <a:t>tad spiež </a:t>
            </a:r>
            <a:r>
              <a:rPr lang="lv-LV" i="1" dirty="0"/>
              <a:t>Add Item </a:t>
            </a:r>
            <a:r>
              <a:rPr lang="lv-LV" i="1" dirty="0" err="1"/>
              <a:t>Group</a:t>
            </a:r>
            <a:r>
              <a:rPr lang="lv-LV" dirty="0"/>
              <a:t>.</a:t>
            </a:r>
            <a:endParaRPr lang="en-US" dirty="0"/>
          </a:p>
          <a:p>
            <a:endParaRPr lang="en-US" dirty="0"/>
          </a:p>
        </p:txBody>
      </p:sp>
      <p:pic>
        <p:nvPicPr>
          <p:cNvPr id="4098" name="Picture 2"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44" y="1495196"/>
            <a:ext cx="3523266" cy="146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767852" y="2747527"/>
            <a:ext cx="6600638" cy="1477328"/>
          </a:xfrm>
          <a:prstGeom prst="rect">
            <a:avLst/>
          </a:prstGeom>
          <a:noFill/>
        </p:spPr>
        <p:txBody>
          <a:bodyPr wrap="square" rtlCol="0">
            <a:spAutoFit/>
          </a:bodyPr>
          <a:lstStyle/>
          <a:p>
            <a:r>
              <a:rPr lang="lv-LV" dirty="0"/>
              <a:t>Ja kursa vidē jau ir pievienoti materiāli, sistēma automātiski piedāvās izvēlēties pievienot materiālus attiecīgajai </a:t>
            </a:r>
            <a:r>
              <a:rPr lang="lv-LV" i="1" dirty="0"/>
              <a:t>Item </a:t>
            </a:r>
            <a:r>
              <a:rPr lang="lv-LV" i="1" dirty="0" err="1"/>
              <a:t>Group</a:t>
            </a:r>
            <a:r>
              <a:rPr lang="lv-LV" dirty="0"/>
              <a:t>. Materiālus var atlasīt, ieliekot ķeksīti pie tiem materiāliem, ko vēlas pievienot. Pēc tam jāpiespiež </a:t>
            </a:r>
            <a:r>
              <a:rPr lang="lv-LV" dirty="0" err="1"/>
              <a:t>Save</a:t>
            </a:r>
            <a:r>
              <a:rPr lang="lv-LV" dirty="0"/>
              <a:t>.</a:t>
            </a:r>
            <a:endParaRPr lang="en-US" dirty="0"/>
          </a:p>
          <a:p>
            <a:endParaRPr lang="en-US" dirty="0"/>
          </a:p>
        </p:txBody>
      </p:sp>
      <p:pic>
        <p:nvPicPr>
          <p:cNvPr id="4099" name="Picture 3" descr="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67" y="2902797"/>
            <a:ext cx="4045792" cy="149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43" y="4370010"/>
            <a:ext cx="4079709" cy="130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487768" y="3928049"/>
            <a:ext cx="4579314" cy="1477328"/>
          </a:xfrm>
          <a:prstGeom prst="rect">
            <a:avLst/>
          </a:prstGeom>
          <a:noFill/>
        </p:spPr>
        <p:txBody>
          <a:bodyPr wrap="square" rtlCol="0">
            <a:spAutoFit/>
          </a:bodyPr>
          <a:lstStyle/>
          <a:p>
            <a:r>
              <a:rPr lang="lv-LV" i="1" dirty="0"/>
              <a:t>Item </a:t>
            </a:r>
            <a:r>
              <a:rPr lang="lv-LV" i="1" dirty="0" err="1"/>
              <a:t>Group</a:t>
            </a:r>
            <a:r>
              <a:rPr lang="lv-LV" i="1" dirty="0"/>
              <a:t> </a:t>
            </a:r>
            <a:r>
              <a:rPr lang="lv-LV" dirty="0"/>
              <a:t>sākotnēji būs atvērta. Ja pirms tam </a:t>
            </a:r>
            <a:r>
              <a:rPr lang="lv-LV" i="1" dirty="0" err="1"/>
              <a:t>Settings</a:t>
            </a:r>
            <a:r>
              <a:rPr lang="lv-LV" i="1" dirty="0"/>
              <a:t> </a:t>
            </a:r>
            <a:r>
              <a:rPr lang="lv-LV" dirty="0"/>
              <a:t>jau nebūs izdarīta izvēle, ka tā sākotnēji ir aizvērta, jāuzspiež uz zilā kvadrātiņa bultiņas, jāizvēlas </a:t>
            </a:r>
            <a:r>
              <a:rPr lang="lv-LV" dirty="0" err="1"/>
              <a:t>Settings</a:t>
            </a:r>
            <a:r>
              <a:rPr lang="lv-LV" dirty="0"/>
              <a:t>. Pie </a:t>
            </a:r>
            <a:r>
              <a:rPr lang="lv-LV" dirty="0" err="1"/>
              <a:t>Block</a:t>
            </a:r>
            <a:r>
              <a:rPr lang="lv-LV" dirty="0"/>
              <a:t> </a:t>
            </a:r>
            <a:r>
              <a:rPr lang="lv-LV" dirty="0" err="1"/>
              <a:t>Behaviour</a:t>
            </a:r>
            <a:r>
              <a:rPr lang="lv-LV" dirty="0"/>
              <a:t> jāizvēlas </a:t>
            </a:r>
            <a:r>
              <a:rPr lang="lv-LV" dirty="0" err="1"/>
              <a:t>Expandable</a:t>
            </a:r>
            <a:r>
              <a:rPr lang="lv-LV" dirty="0"/>
              <a:t> (</a:t>
            </a:r>
            <a:r>
              <a:rPr lang="lv-LV" dirty="0" err="1"/>
              <a:t>initially</a:t>
            </a:r>
            <a:r>
              <a:rPr lang="lv-LV" dirty="0"/>
              <a:t> </a:t>
            </a:r>
            <a:r>
              <a:rPr lang="lv-LV" dirty="0" err="1"/>
              <a:t>closed</a:t>
            </a:r>
            <a:r>
              <a:rPr lang="lv-LV" dirty="0"/>
              <a:t>), </a:t>
            </a:r>
            <a:r>
              <a:rPr lang="lv-LV" dirty="0" err="1"/>
              <a:t>Save</a:t>
            </a:r>
            <a:r>
              <a:rPr lang="lv-LV" dirty="0" smtClean="0"/>
              <a:t>.</a:t>
            </a:r>
          </a:p>
        </p:txBody>
      </p:sp>
      <p:pic>
        <p:nvPicPr>
          <p:cNvPr id="4101" name="Picture 5" descr="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583" y="5299990"/>
            <a:ext cx="3004503" cy="142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71334" y="5585162"/>
            <a:ext cx="5216434" cy="1200329"/>
          </a:xfrm>
          <a:prstGeom prst="rect">
            <a:avLst/>
          </a:prstGeom>
          <a:noFill/>
        </p:spPr>
        <p:txBody>
          <a:bodyPr wrap="square" rtlCol="0">
            <a:spAutoFit/>
          </a:bodyPr>
          <a:lstStyle/>
          <a:p>
            <a:r>
              <a:rPr lang="lv-LV" dirty="0"/>
              <a:t>Šajā sadaļā ir arī </a:t>
            </a:r>
            <a:r>
              <a:rPr lang="lv-LV" i="1" dirty="0" err="1"/>
              <a:t>Edit</a:t>
            </a:r>
            <a:r>
              <a:rPr lang="lv-LV" i="1" dirty="0"/>
              <a:t> </a:t>
            </a:r>
            <a:r>
              <a:rPr lang="lv-LV" i="1" dirty="0" err="1"/>
              <a:t>Content</a:t>
            </a:r>
            <a:r>
              <a:rPr lang="lv-LV" dirty="0"/>
              <a:t>, ja vēlas pievienot /izņemt materiālu no attiecīgās tēmas.</a:t>
            </a:r>
          </a:p>
          <a:p>
            <a:r>
              <a:rPr lang="lv-LV" b="1" dirty="0" smtClean="0"/>
              <a:t>Materiālus </a:t>
            </a:r>
            <a:r>
              <a:rPr lang="lv-LV" b="1" dirty="0"/>
              <a:t>ILIAS ievieto ar </a:t>
            </a:r>
            <a:r>
              <a:rPr lang="lv-LV" b="1" i="1" dirty="0"/>
              <a:t>Add New </a:t>
            </a:r>
            <a:r>
              <a:rPr lang="lv-LV" b="1" i="1" dirty="0" err="1"/>
              <a:t>Item</a:t>
            </a:r>
            <a:r>
              <a:rPr lang="lv-LV" b="1" dirty="0" smtClean="0"/>
              <a:t>!! Un </a:t>
            </a:r>
            <a:r>
              <a:rPr lang="lv-LV" b="1" dirty="0"/>
              <a:t>tikai pēc tam tos varēs pievienot kādai tēmai</a:t>
            </a:r>
            <a:r>
              <a:rPr lang="lv-LV" b="1" dirty="0" smtClean="0"/>
              <a:t>!</a:t>
            </a:r>
            <a:endParaRPr lang="en-US" b="1" dirty="0"/>
          </a:p>
        </p:txBody>
      </p:sp>
      <p:sp>
        <p:nvSpPr>
          <p:cNvPr id="12" name="Down Arrow 11"/>
          <p:cNvSpPr/>
          <p:nvPr/>
        </p:nvSpPr>
        <p:spPr>
          <a:xfrm rot="10800000">
            <a:off x="3967570" y="5038395"/>
            <a:ext cx="243840" cy="601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8144" y="993649"/>
            <a:ext cx="3523266" cy="369332"/>
          </a:xfrm>
          <a:prstGeom prst="rect">
            <a:avLst/>
          </a:prstGeom>
          <a:solidFill>
            <a:schemeClr val="accent2"/>
          </a:solidFill>
        </p:spPr>
        <p:txBody>
          <a:bodyPr wrap="square" rtlCol="0">
            <a:spAutoFit/>
          </a:bodyPr>
          <a:lstStyle/>
          <a:p>
            <a:r>
              <a:rPr lang="lv-LV" i="1" dirty="0" err="1" smtClean="0"/>
              <a:t>Add</a:t>
            </a:r>
            <a:r>
              <a:rPr lang="lv-LV" i="1" dirty="0" smtClean="0"/>
              <a:t> </a:t>
            </a:r>
            <a:r>
              <a:rPr lang="lv-LV" i="1" dirty="0" err="1" smtClean="0"/>
              <a:t>New</a:t>
            </a:r>
            <a:r>
              <a:rPr lang="lv-LV" i="1" dirty="0" smtClean="0"/>
              <a:t> </a:t>
            </a:r>
            <a:r>
              <a:rPr lang="lv-LV" i="1" dirty="0" err="1" smtClean="0"/>
              <a:t>Item</a:t>
            </a:r>
            <a:r>
              <a:rPr lang="lv-LV" i="1" dirty="0" smtClean="0"/>
              <a:t> -&gt; </a:t>
            </a:r>
            <a:r>
              <a:rPr lang="lv-LV" i="1" dirty="0" err="1" smtClean="0"/>
              <a:t>Item</a:t>
            </a:r>
            <a:r>
              <a:rPr lang="lv-LV" i="1" dirty="0" smtClean="0"/>
              <a:t> </a:t>
            </a:r>
            <a:r>
              <a:rPr lang="lv-LV" i="1" dirty="0" err="1" smtClean="0"/>
              <a:t>Group</a:t>
            </a:r>
            <a:endParaRPr lang="lv-LV" i="1" dirty="0"/>
          </a:p>
        </p:txBody>
      </p:sp>
      <p:cxnSp>
        <p:nvCxnSpPr>
          <p:cNvPr id="14" name="Elbow Connector 13"/>
          <p:cNvCxnSpPr/>
          <p:nvPr/>
        </p:nvCxnSpPr>
        <p:spPr>
          <a:xfrm rot="10800000">
            <a:off x="929394" y="3441986"/>
            <a:ext cx="5741231" cy="589775"/>
          </a:xfrm>
          <a:prstGeom prst="bentConnector3">
            <a:avLst>
              <a:gd name="adj1" fmla="val 34856"/>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8390159" y="5446748"/>
            <a:ext cx="793844" cy="738578"/>
          </a:xfrm>
          <a:prstGeom prst="bentConnector3">
            <a:avLst>
              <a:gd name="adj1" fmla="val 904"/>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23717" y="4284947"/>
            <a:ext cx="2155479" cy="830997"/>
          </a:xfrm>
          <a:prstGeom prst="rect">
            <a:avLst/>
          </a:prstGeom>
          <a:noFill/>
        </p:spPr>
        <p:txBody>
          <a:bodyPr wrap="square" rtlCol="0">
            <a:spAutoFit/>
          </a:bodyPr>
          <a:lstStyle/>
          <a:p>
            <a:r>
              <a:rPr lang="lv-LV" sz="1600" i="1" dirty="0" smtClean="0">
                <a:solidFill>
                  <a:srgbClr val="FF0000"/>
                </a:solidFill>
              </a:rPr>
              <a:t>N.B.! Materiālu vienlaicīgi var pievienot vairākiem </a:t>
            </a:r>
            <a:r>
              <a:rPr lang="lv-LV" sz="1600" i="1" dirty="0" err="1" smtClean="0">
                <a:solidFill>
                  <a:srgbClr val="FF0000"/>
                </a:solidFill>
              </a:rPr>
              <a:t>Item</a:t>
            </a:r>
            <a:r>
              <a:rPr lang="lv-LV" sz="1600" i="1" dirty="0" smtClean="0">
                <a:solidFill>
                  <a:srgbClr val="FF0000"/>
                </a:solidFill>
              </a:rPr>
              <a:t> </a:t>
            </a:r>
            <a:r>
              <a:rPr lang="lv-LV" sz="1600" i="1" dirty="0" err="1" smtClean="0">
                <a:solidFill>
                  <a:srgbClr val="FF0000"/>
                </a:solidFill>
              </a:rPr>
              <a:t>Group</a:t>
            </a:r>
            <a:endParaRPr lang="en-GB" sz="1600" i="1" dirty="0">
              <a:solidFill>
                <a:srgbClr val="FF0000"/>
              </a:solidFill>
            </a:endParaRPr>
          </a:p>
        </p:txBody>
      </p:sp>
      <p:sp>
        <p:nvSpPr>
          <p:cNvPr id="32" name="TextBox 31"/>
          <p:cNvSpPr txBox="1"/>
          <p:nvPr/>
        </p:nvSpPr>
        <p:spPr>
          <a:xfrm>
            <a:off x="9104370" y="958134"/>
            <a:ext cx="3013023" cy="830997"/>
          </a:xfrm>
          <a:prstGeom prst="rect">
            <a:avLst/>
          </a:prstGeom>
          <a:noFill/>
        </p:spPr>
        <p:txBody>
          <a:bodyPr wrap="square" rtlCol="0">
            <a:spAutoFit/>
          </a:bodyPr>
          <a:lstStyle/>
          <a:p>
            <a:r>
              <a:rPr lang="lv-LV" sz="1600" i="1" dirty="0" smtClean="0">
                <a:solidFill>
                  <a:srgbClr val="FF0000"/>
                </a:solidFill>
              </a:rPr>
              <a:t>N.B.! Materiālus uzreiz var ievietot arī </a:t>
            </a:r>
            <a:r>
              <a:rPr lang="lv-LV" sz="1600" i="1" dirty="0" err="1" smtClean="0">
                <a:solidFill>
                  <a:srgbClr val="FF0000"/>
                </a:solidFill>
              </a:rPr>
              <a:t>Item</a:t>
            </a:r>
            <a:r>
              <a:rPr lang="lv-LV" sz="1600" i="1" dirty="0" smtClean="0">
                <a:solidFill>
                  <a:srgbClr val="FF0000"/>
                </a:solidFill>
              </a:rPr>
              <a:t> </a:t>
            </a:r>
            <a:r>
              <a:rPr lang="lv-LV" sz="1600" i="1" dirty="0" err="1" smtClean="0">
                <a:solidFill>
                  <a:srgbClr val="FF0000"/>
                </a:solidFill>
              </a:rPr>
              <a:t>Group</a:t>
            </a:r>
            <a:r>
              <a:rPr lang="lv-LV" sz="1600" i="1" dirty="0" smtClean="0">
                <a:solidFill>
                  <a:srgbClr val="FF0000"/>
                </a:solidFill>
              </a:rPr>
              <a:t> (ar </a:t>
            </a:r>
            <a:r>
              <a:rPr lang="lv-LV" sz="1600" i="1" dirty="0" err="1" smtClean="0">
                <a:solidFill>
                  <a:srgbClr val="FF0000"/>
                </a:solidFill>
              </a:rPr>
              <a:t>File</a:t>
            </a:r>
            <a:r>
              <a:rPr lang="lv-LV" sz="1600" i="1" dirty="0" smtClean="0">
                <a:solidFill>
                  <a:srgbClr val="FF0000"/>
                </a:solidFill>
              </a:rPr>
              <a:t> un citām </a:t>
            </a:r>
            <a:r>
              <a:rPr lang="lv-LV" sz="1600" i="1" dirty="0" err="1" smtClean="0">
                <a:solidFill>
                  <a:srgbClr val="FF0000"/>
                </a:solidFill>
              </a:rPr>
              <a:t>Add</a:t>
            </a:r>
            <a:r>
              <a:rPr lang="lv-LV" sz="1600" i="1" dirty="0" smtClean="0">
                <a:solidFill>
                  <a:srgbClr val="FF0000"/>
                </a:solidFill>
              </a:rPr>
              <a:t> </a:t>
            </a:r>
            <a:r>
              <a:rPr lang="lv-LV" sz="1600" i="1" dirty="0" err="1" smtClean="0">
                <a:solidFill>
                  <a:srgbClr val="FF0000"/>
                </a:solidFill>
              </a:rPr>
              <a:t>New</a:t>
            </a:r>
            <a:r>
              <a:rPr lang="lv-LV" sz="1600" i="1" dirty="0" smtClean="0">
                <a:solidFill>
                  <a:srgbClr val="FF0000"/>
                </a:solidFill>
              </a:rPr>
              <a:t> </a:t>
            </a:r>
            <a:r>
              <a:rPr lang="lv-LV" sz="1600" i="1" dirty="0" err="1" smtClean="0">
                <a:solidFill>
                  <a:srgbClr val="FF0000"/>
                </a:solidFill>
              </a:rPr>
              <a:t>Item</a:t>
            </a:r>
            <a:r>
              <a:rPr lang="lv-LV" sz="1600" i="1" dirty="0" smtClean="0">
                <a:solidFill>
                  <a:srgbClr val="FF0000"/>
                </a:solidFill>
              </a:rPr>
              <a:t> funkcijām)</a:t>
            </a:r>
            <a:endParaRPr lang="en-GB" sz="1600" i="1" dirty="0">
              <a:solidFill>
                <a:srgbClr val="FF0000"/>
              </a:solidFill>
            </a:endParaRPr>
          </a:p>
        </p:txBody>
      </p:sp>
      <p:sp>
        <p:nvSpPr>
          <p:cNvPr id="3" name="Slide Number Placeholder 2"/>
          <p:cNvSpPr>
            <a:spLocks noGrp="1"/>
          </p:cNvSpPr>
          <p:nvPr>
            <p:ph type="sldNum" sz="quarter" idx="12"/>
          </p:nvPr>
        </p:nvSpPr>
        <p:spPr/>
        <p:txBody>
          <a:bodyPr/>
          <a:lstStyle/>
          <a:p>
            <a:fld id="{F503A482-B26E-4619-8C05-999878A4E0F4}" type="slidenum">
              <a:rPr lang="lv-LV" smtClean="0"/>
              <a:t>21</a:t>
            </a:fld>
            <a:endParaRPr lang="lv-LV"/>
          </a:p>
        </p:txBody>
      </p:sp>
    </p:spTree>
    <p:extLst>
      <p:ext uri="{BB962C8B-B14F-4D97-AF65-F5344CB8AC3E}">
        <p14:creationId xmlns:p14="http://schemas.microsoft.com/office/powerpoint/2010/main" val="4006184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31" y="34565"/>
            <a:ext cx="4588238" cy="1325563"/>
          </a:xfrm>
        </p:spPr>
        <p:txBody>
          <a:bodyPr>
            <a:normAutofit/>
          </a:bodyPr>
          <a:lstStyle/>
          <a:p>
            <a:r>
              <a:rPr lang="lv-LV" sz="4000" b="1" dirty="0"/>
              <a:t>Kursa e-vides </a:t>
            </a:r>
            <a:r>
              <a:rPr lang="lv-LV" sz="4000" b="1" dirty="0" smtClean="0"/>
              <a:t>izskats</a:t>
            </a:r>
            <a:endParaRPr lang="en-US" sz="4000" b="1" i="1" dirty="0"/>
          </a:p>
        </p:txBody>
      </p:sp>
      <p:pic>
        <p:nvPicPr>
          <p:cNvPr id="1029" name="Picture 5"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95" y="3712145"/>
            <a:ext cx="256923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95832" y="3826920"/>
            <a:ext cx="6170436" cy="1754326"/>
          </a:xfrm>
          <a:prstGeom prst="rect">
            <a:avLst/>
          </a:prstGeom>
          <a:noFill/>
        </p:spPr>
        <p:txBody>
          <a:bodyPr wrap="square" rtlCol="0">
            <a:spAutoFit/>
          </a:bodyPr>
          <a:lstStyle/>
          <a:p>
            <a:r>
              <a:rPr lang="lv-LV" dirty="0"/>
              <a:t>Materiālu secību veido, izmantojot apaļos skaitļus. Materiālam, kas nepieciešams kā pirmais, liek “10”, nākamajam “20” utt. Jāatceras, ka, pievienojot jaunu materiālu, tas nostāsies kā beidzamais. Tāpēc šādos gadījumos, ja nepieciešams mainīt secību, atkal jāveido secība no jauna.</a:t>
            </a:r>
            <a:endParaRPr lang="en-US" dirty="0"/>
          </a:p>
          <a:p>
            <a:endParaRPr lang="en-US" dirty="0"/>
          </a:p>
        </p:txBody>
      </p:sp>
      <p:pic>
        <p:nvPicPr>
          <p:cNvPr id="8" name="Picture 4" descr="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741" y="2222593"/>
            <a:ext cx="24955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976024" y="1146268"/>
            <a:ext cx="5215976" cy="1200329"/>
          </a:xfrm>
          <a:prstGeom prst="rect">
            <a:avLst/>
          </a:prstGeom>
          <a:noFill/>
        </p:spPr>
        <p:txBody>
          <a:bodyPr wrap="square" rtlCol="0">
            <a:spAutoFit/>
          </a:bodyPr>
          <a:lstStyle/>
          <a:p>
            <a:r>
              <a:rPr lang="lv-LV" dirty="0" smtClean="0"/>
              <a:t>Kursā ievietot attēlu/ video u.c. iespējams arī caur </a:t>
            </a:r>
            <a:r>
              <a:rPr lang="lv-LV" i="1" dirty="0" err="1" smtClean="0"/>
              <a:t>Customize</a:t>
            </a:r>
            <a:r>
              <a:rPr lang="lv-LV" i="1" dirty="0" smtClean="0"/>
              <a:t> </a:t>
            </a:r>
            <a:r>
              <a:rPr lang="lv-LV" i="1" dirty="0" err="1" smtClean="0"/>
              <a:t>Page</a:t>
            </a:r>
            <a:r>
              <a:rPr lang="lv-LV" dirty="0" smtClean="0"/>
              <a:t>. Atverot </a:t>
            </a:r>
            <a:r>
              <a:rPr lang="lv-LV" i="1" dirty="0" err="1" smtClean="0"/>
              <a:t>Customize</a:t>
            </a:r>
            <a:r>
              <a:rPr lang="lv-LV" i="1" dirty="0" smtClean="0"/>
              <a:t> </a:t>
            </a:r>
            <a:r>
              <a:rPr lang="lv-LV" i="1" dirty="0" err="1" smtClean="0"/>
              <a:t>Page</a:t>
            </a:r>
            <a:r>
              <a:rPr lang="lv-LV" i="1" dirty="0"/>
              <a:t> </a:t>
            </a:r>
            <a:r>
              <a:rPr lang="lv-LV" dirty="0" smtClean="0"/>
              <a:t>un </a:t>
            </a:r>
            <a:r>
              <a:rPr lang="lv-LV" dirty="0"/>
              <a:t>uzspiežot uz “+” ar kreiso peles taustiņu, tiek piedāvātas dažādas iespējas</a:t>
            </a:r>
            <a:endParaRPr lang="en-US" dirty="0"/>
          </a:p>
        </p:txBody>
      </p:sp>
      <p:cxnSp>
        <p:nvCxnSpPr>
          <p:cNvPr id="10" name="Elbow Connector 9"/>
          <p:cNvCxnSpPr/>
          <p:nvPr/>
        </p:nvCxnSpPr>
        <p:spPr>
          <a:xfrm>
            <a:off x="8467661" y="2330913"/>
            <a:ext cx="793844" cy="738578"/>
          </a:xfrm>
          <a:prstGeom prst="bentConnector3">
            <a:avLst>
              <a:gd name="adj1" fmla="val 904"/>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a:off x="6994030" y="3053806"/>
            <a:ext cx="793844" cy="738578"/>
          </a:xfrm>
          <a:prstGeom prst="bentConnector3">
            <a:avLst>
              <a:gd name="adj1" fmla="val 102872"/>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81333" y="5464179"/>
            <a:ext cx="8090154" cy="338554"/>
          </a:xfrm>
          <a:prstGeom prst="rect">
            <a:avLst/>
          </a:prstGeom>
          <a:noFill/>
        </p:spPr>
        <p:txBody>
          <a:bodyPr wrap="square" rtlCol="0">
            <a:spAutoFit/>
          </a:bodyPr>
          <a:lstStyle/>
          <a:p>
            <a:r>
              <a:rPr lang="lv-LV" sz="1600" i="1" dirty="0" smtClean="0">
                <a:solidFill>
                  <a:srgbClr val="FF0000"/>
                </a:solidFill>
              </a:rPr>
              <a:t>N.B.! Kursa iestatījumi (kas var piekļūt kursam, kursa attēls, apraksts u.c.) jāiestata pie </a:t>
            </a:r>
            <a:r>
              <a:rPr lang="lv-LV" sz="1600" i="1" dirty="0" err="1" smtClean="0">
                <a:solidFill>
                  <a:srgbClr val="FF0000"/>
                </a:solidFill>
              </a:rPr>
              <a:t>Settings</a:t>
            </a:r>
            <a:r>
              <a:rPr lang="lv-LV" sz="1600" i="1" dirty="0" smtClean="0">
                <a:solidFill>
                  <a:srgbClr val="FF0000"/>
                </a:solidFill>
              </a:rPr>
              <a:t>. </a:t>
            </a:r>
            <a:endParaRPr lang="en-GB" sz="1600" i="1" dirty="0">
              <a:solidFill>
                <a:srgbClr val="FF0000"/>
              </a:solidFill>
            </a:endParaRPr>
          </a:p>
        </p:txBody>
      </p:sp>
      <p:sp>
        <p:nvSpPr>
          <p:cNvPr id="3" name="Slide Number Placeholder 2"/>
          <p:cNvSpPr>
            <a:spLocks noGrp="1"/>
          </p:cNvSpPr>
          <p:nvPr>
            <p:ph type="sldNum" sz="quarter" idx="12"/>
          </p:nvPr>
        </p:nvSpPr>
        <p:spPr/>
        <p:txBody>
          <a:bodyPr/>
          <a:lstStyle/>
          <a:p>
            <a:fld id="{F503A482-B26E-4619-8C05-999878A4E0F4}" type="slidenum">
              <a:rPr lang="lv-LV" smtClean="0"/>
              <a:t>22</a:t>
            </a:fld>
            <a:endParaRPr lang="lv-LV"/>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639" y="921051"/>
            <a:ext cx="5580952" cy="138095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639" y="2316598"/>
            <a:ext cx="5580952" cy="1380952"/>
          </a:xfrm>
          <a:prstGeom prst="rect">
            <a:avLst/>
          </a:prstGeom>
        </p:spPr>
      </p:pic>
    </p:spTree>
    <p:extLst>
      <p:ext uri="{BB962C8B-B14F-4D97-AF65-F5344CB8AC3E}">
        <p14:creationId xmlns:p14="http://schemas.microsoft.com/office/powerpoint/2010/main" val="1701772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108" y="278041"/>
            <a:ext cx="10515600" cy="1325563"/>
          </a:xfrm>
        </p:spPr>
        <p:txBody>
          <a:bodyPr>
            <a:normAutofit/>
          </a:bodyPr>
          <a:lstStyle/>
          <a:p>
            <a:r>
              <a:rPr lang="lv-LV" sz="4000" b="1" dirty="0" smtClean="0"/>
              <a:t>Materiāla pievienošana </a:t>
            </a:r>
            <a:r>
              <a:rPr lang="lv-LV" sz="4000" b="1" i="1" dirty="0" smtClean="0">
                <a:solidFill>
                  <a:srgbClr val="FF0000"/>
                </a:solidFill>
              </a:rPr>
              <a:t>(</a:t>
            </a:r>
            <a:r>
              <a:rPr lang="lv-LV" sz="4000" b="1" i="1" dirty="0" err="1" smtClean="0">
                <a:solidFill>
                  <a:srgbClr val="FF0000"/>
                </a:solidFill>
              </a:rPr>
              <a:t>File</a:t>
            </a:r>
            <a:r>
              <a:rPr lang="lv-LV" sz="4000" b="1" i="1" dirty="0" smtClean="0">
                <a:solidFill>
                  <a:srgbClr val="FF0000"/>
                </a:solidFill>
              </a:rPr>
              <a:t>) </a:t>
            </a:r>
            <a:r>
              <a:rPr lang="lv-LV" sz="4000" b="1" dirty="0" smtClean="0"/>
              <a:t>- </a:t>
            </a:r>
            <a:r>
              <a:rPr lang="lv-LV" sz="4000" b="1" dirty="0" err="1" smtClean="0"/>
              <a:t>word</a:t>
            </a:r>
            <a:r>
              <a:rPr lang="lv-LV" sz="4000" b="1" dirty="0" smtClean="0"/>
              <a:t>, </a:t>
            </a:r>
            <a:r>
              <a:rPr lang="lv-LV" sz="4000" b="1" dirty="0" err="1" smtClean="0"/>
              <a:t>ppt</a:t>
            </a:r>
            <a:r>
              <a:rPr lang="lv-LV" sz="4000" b="1" dirty="0" smtClean="0"/>
              <a:t>, </a:t>
            </a:r>
            <a:r>
              <a:rPr lang="lv-LV" sz="4000" b="1" dirty="0" err="1" smtClean="0"/>
              <a:t>pdf</a:t>
            </a:r>
            <a:r>
              <a:rPr lang="lv-LV" sz="4000" b="1" dirty="0" smtClean="0"/>
              <a:t>, video, audio, attēli</a:t>
            </a:r>
            <a:endParaRPr lang="en-US" sz="4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857" y="3533003"/>
            <a:ext cx="5635923" cy="29449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108" y="1603604"/>
            <a:ext cx="5976672" cy="1210197"/>
          </a:xfrm>
          <a:prstGeom prst="rect">
            <a:avLst/>
          </a:prstGeom>
        </p:spPr>
      </p:pic>
      <p:sp>
        <p:nvSpPr>
          <p:cNvPr id="6" name="TextBox 5"/>
          <p:cNvSpPr txBox="1"/>
          <p:nvPr/>
        </p:nvSpPr>
        <p:spPr>
          <a:xfrm>
            <a:off x="7899393" y="2479992"/>
            <a:ext cx="3387634" cy="1200329"/>
          </a:xfrm>
          <a:prstGeom prst="rect">
            <a:avLst/>
          </a:prstGeom>
          <a:noFill/>
        </p:spPr>
        <p:txBody>
          <a:bodyPr wrap="square" rtlCol="0">
            <a:spAutoFit/>
          </a:bodyPr>
          <a:lstStyle/>
          <a:p>
            <a:r>
              <a:rPr lang="lv-LV" dirty="0" smtClean="0"/>
              <a:t>Ar </a:t>
            </a:r>
            <a:r>
              <a:rPr lang="lv-LV" b="1" i="1" dirty="0" smtClean="0"/>
              <a:t>Add New Item </a:t>
            </a:r>
            <a:r>
              <a:rPr lang="lv-LV" dirty="0" smtClean="0"/>
              <a:t>izvēlas </a:t>
            </a:r>
            <a:r>
              <a:rPr lang="lv-LV" b="1" i="1" dirty="0" err="1" smtClean="0"/>
              <a:t>File</a:t>
            </a:r>
            <a:r>
              <a:rPr lang="lv-LV" dirty="0" smtClean="0"/>
              <a:t>, augšupielādē nepieciešamo materiālu (ievelkot) vai ar </a:t>
            </a:r>
            <a:r>
              <a:rPr lang="lv-LV" i="1" dirty="0" err="1" smtClean="0"/>
              <a:t>Select</a:t>
            </a:r>
            <a:r>
              <a:rPr lang="lv-LV" i="1" dirty="0" smtClean="0"/>
              <a:t> </a:t>
            </a:r>
            <a:r>
              <a:rPr lang="lv-LV" i="1" dirty="0" err="1" smtClean="0"/>
              <a:t>Files</a:t>
            </a:r>
            <a:r>
              <a:rPr lang="lv-LV" dirty="0"/>
              <a:t> </a:t>
            </a:r>
            <a:r>
              <a:rPr lang="lv-LV" dirty="0" smtClean="0"/>
              <a:t>augšupielādē no datora.</a:t>
            </a:r>
            <a:endParaRPr lang="en-US" dirty="0"/>
          </a:p>
        </p:txBody>
      </p:sp>
      <p:cxnSp>
        <p:nvCxnSpPr>
          <p:cNvPr id="7" name="Elbow Connector 6"/>
          <p:cNvCxnSpPr/>
          <p:nvPr/>
        </p:nvCxnSpPr>
        <p:spPr>
          <a:xfrm rot="10800000">
            <a:off x="7354019" y="1642876"/>
            <a:ext cx="1584960" cy="923078"/>
          </a:xfrm>
          <a:prstGeom prst="bentConnector3">
            <a:avLst>
              <a:gd name="adj1" fmla="val -549"/>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5400000">
            <a:off x="6447694" y="2998382"/>
            <a:ext cx="1520915" cy="1382485"/>
          </a:xfrm>
          <a:prstGeom prst="bentConnector3">
            <a:avLst>
              <a:gd name="adj1" fmla="val 99243"/>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6" idx="2"/>
          </p:cNvCxnSpPr>
          <p:nvPr/>
        </p:nvCxnSpPr>
        <p:spPr>
          <a:xfrm rot="5400000">
            <a:off x="6437916" y="2357233"/>
            <a:ext cx="1832206" cy="4478382"/>
          </a:xfrm>
          <a:prstGeom prst="bentConnector2">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F503A482-B26E-4619-8C05-999878A4E0F4}" type="slidenum">
              <a:rPr lang="lv-LV" smtClean="0"/>
              <a:t>3</a:t>
            </a:fld>
            <a:endParaRPr lang="lv-LV"/>
          </a:p>
        </p:txBody>
      </p:sp>
    </p:spTree>
    <p:extLst>
      <p:ext uri="{BB962C8B-B14F-4D97-AF65-F5344CB8AC3E}">
        <p14:creationId xmlns:p14="http://schemas.microsoft.com/office/powerpoint/2010/main" val="298060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90956"/>
            <a:ext cx="10935789" cy="1325563"/>
          </a:xfrm>
        </p:spPr>
        <p:txBody>
          <a:bodyPr>
            <a:normAutofit/>
          </a:bodyPr>
          <a:lstStyle/>
          <a:p>
            <a:r>
              <a:rPr lang="lv-LV" sz="4000" b="1" dirty="0" err="1" smtClean="0"/>
              <a:t>Linka</a:t>
            </a:r>
            <a:r>
              <a:rPr lang="lv-LV" sz="4000" b="1" dirty="0" smtClean="0"/>
              <a:t> izveide uz esošu materiālu mapi </a:t>
            </a:r>
            <a:r>
              <a:rPr lang="lv-LV" sz="4000" b="1" i="1" dirty="0" smtClean="0">
                <a:solidFill>
                  <a:srgbClr val="FF0000"/>
                </a:solidFill>
              </a:rPr>
              <a:t>(</a:t>
            </a:r>
            <a:r>
              <a:rPr lang="lv-LV" sz="4000" b="1" i="1" dirty="0" err="1" smtClean="0">
                <a:solidFill>
                  <a:srgbClr val="FF0000"/>
                </a:solidFill>
              </a:rPr>
              <a:t>Category</a:t>
            </a:r>
            <a:r>
              <a:rPr lang="lv-LV" sz="4000" b="1" i="1" dirty="0" smtClean="0">
                <a:solidFill>
                  <a:srgbClr val="FF0000"/>
                </a:solidFill>
              </a:rPr>
              <a:t> </a:t>
            </a:r>
            <a:r>
              <a:rPr lang="lv-LV" sz="4000" b="1" i="1" dirty="0" err="1" smtClean="0">
                <a:solidFill>
                  <a:srgbClr val="FF0000"/>
                </a:solidFill>
              </a:rPr>
              <a:t>link</a:t>
            </a:r>
            <a:r>
              <a:rPr lang="lv-LV" sz="4000" b="1" i="1" dirty="0" smtClean="0">
                <a:solidFill>
                  <a:srgbClr val="FF0000"/>
                </a:solidFill>
              </a:rPr>
              <a:t>)</a:t>
            </a:r>
            <a:endParaRPr lang="en-US" sz="4000" b="1" i="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82" y="1097091"/>
            <a:ext cx="6887536" cy="1381318"/>
          </a:xfrm>
          <a:prstGeom prst="rect">
            <a:avLst/>
          </a:prstGeom>
        </p:spPr>
      </p:pic>
      <p:sp>
        <p:nvSpPr>
          <p:cNvPr id="3" name="TextBox 2"/>
          <p:cNvSpPr txBox="1"/>
          <p:nvPr/>
        </p:nvSpPr>
        <p:spPr>
          <a:xfrm>
            <a:off x="7634598" y="1097091"/>
            <a:ext cx="3971109" cy="1477328"/>
          </a:xfrm>
          <a:prstGeom prst="rect">
            <a:avLst/>
          </a:prstGeom>
          <a:noFill/>
        </p:spPr>
        <p:txBody>
          <a:bodyPr wrap="square" rtlCol="0">
            <a:spAutoFit/>
          </a:bodyPr>
          <a:lstStyle/>
          <a:p>
            <a:r>
              <a:rPr lang="lv-LV" dirty="0" smtClean="0"/>
              <a:t>Ja ir jau gatavs mācību materiāls, tad, lai nevajadzētu atkārtoto mācību materiālu kopēt no vienas mapes uz citu, ērti ir izmantot </a:t>
            </a:r>
            <a:r>
              <a:rPr lang="lv-LV" b="1" i="1" dirty="0" err="1" smtClean="0"/>
              <a:t>Category</a:t>
            </a:r>
            <a:r>
              <a:rPr lang="lv-LV" b="1" i="1" dirty="0" smtClean="0"/>
              <a:t> </a:t>
            </a:r>
            <a:r>
              <a:rPr lang="lv-LV" b="1" i="1" dirty="0" err="1" smtClean="0"/>
              <a:t>Link</a:t>
            </a:r>
            <a:r>
              <a:rPr lang="lv-LV" dirty="0" smtClean="0"/>
              <a:t>.</a:t>
            </a:r>
          </a:p>
          <a:p>
            <a:r>
              <a:rPr lang="lv-LV" dirty="0" smtClean="0"/>
              <a:t>Ar </a:t>
            </a:r>
            <a:r>
              <a:rPr lang="lv-LV" b="1" i="1" dirty="0" err="1" smtClean="0"/>
              <a:t>Add</a:t>
            </a:r>
            <a:r>
              <a:rPr lang="lv-LV" b="1" i="1" dirty="0" smtClean="0"/>
              <a:t> </a:t>
            </a:r>
            <a:r>
              <a:rPr lang="lv-LV" b="1" i="1" dirty="0" err="1" smtClean="0"/>
              <a:t>New</a:t>
            </a:r>
            <a:r>
              <a:rPr lang="lv-LV" b="1" i="1" dirty="0" smtClean="0"/>
              <a:t> </a:t>
            </a:r>
            <a:r>
              <a:rPr lang="lv-LV" b="1" i="1" dirty="0" err="1" smtClean="0"/>
              <a:t>Item</a:t>
            </a:r>
            <a:r>
              <a:rPr lang="lv-LV" b="1" i="1" dirty="0" smtClean="0"/>
              <a:t> </a:t>
            </a:r>
            <a:r>
              <a:rPr lang="lv-LV" dirty="0" smtClean="0"/>
              <a:t>izvēlas </a:t>
            </a:r>
            <a:r>
              <a:rPr lang="lv-LV" b="1" i="1" dirty="0" err="1" smtClean="0"/>
              <a:t>Category</a:t>
            </a:r>
            <a:r>
              <a:rPr lang="lv-LV" b="1" i="1" dirty="0" smtClean="0"/>
              <a:t> </a:t>
            </a:r>
            <a:r>
              <a:rPr lang="lv-LV" b="1" i="1" dirty="0" err="1" smtClean="0"/>
              <a:t>Link</a:t>
            </a:r>
            <a:r>
              <a:rPr lang="lv-LV" dirty="0" smtClean="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82" y="2768473"/>
            <a:ext cx="5344245" cy="16026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782" y="4661201"/>
            <a:ext cx="4716038" cy="1574181"/>
          </a:xfrm>
          <a:prstGeom prst="rect">
            <a:avLst/>
          </a:prstGeom>
        </p:spPr>
      </p:pic>
      <p:sp>
        <p:nvSpPr>
          <p:cNvPr id="7" name="TextBox 6"/>
          <p:cNvSpPr txBox="1"/>
          <p:nvPr/>
        </p:nvSpPr>
        <p:spPr>
          <a:xfrm>
            <a:off x="6531428" y="2845224"/>
            <a:ext cx="5242560" cy="1477328"/>
          </a:xfrm>
          <a:prstGeom prst="rect">
            <a:avLst/>
          </a:prstGeom>
          <a:noFill/>
        </p:spPr>
        <p:txBody>
          <a:bodyPr wrap="square" rtlCol="0">
            <a:spAutoFit/>
          </a:bodyPr>
          <a:lstStyle/>
          <a:p>
            <a:r>
              <a:rPr lang="lv-LV" dirty="0" smtClean="0"/>
              <a:t>Ir iespēja izvēlēties:</a:t>
            </a:r>
          </a:p>
          <a:p>
            <a:pPr marL="285750" indent="-285750">
              <a:buFont typeface="Arial" panose="020B0604020202020204" pitchFamily="34" charset="0"/>
              <a:buChar char="•"/>
            </a:pPr>
            <a:r>
              <a:rPr lang="lv-LV" dirty="0" smtClean="0"/>
              <a:t>izmantot to pašu nosaukumu </a:t>
            </a:r>
            <a:r>
              <a:rPr lang="lv-LV" i="1" dirty="0" smtClean="0"/>
              <a:t>(</a:t>
            </a:r>
            <a:r>
              <a:rPr lang="lv-LV" i="1" dirty="0" err="1" smtClean="0"/>
              <a:t>Reuse</a:t>
            </a:r>
            <a:r>
              <a:rPr lang="lv-LV" i="1" dirty="0" smtClean="0"/>
              <a:t> </a:t>
            </a:r>
            <a:r>
              <a:rPr lang="lv-LV" i="1" dirty="0" err="1" smtClean="0"/>
              <a:t>Title</a:t>
            </a:r>
            <a:r>
              <a:rPr lang="lv-LV" i="1" dirty="0" smtClean="0"/>
              <a:t> </a:t>
            </a:r>
            <a:r>
              <a:rPr lang="lv-LV" i="1" dirty="0" err="1" smtClean="0"/>
              <a:t>of</a:t>
            </a:r>
            <a:r>
              <a:rPr lang="lv-LV" i="1" dirty="0" smtClean="0"/>
              <a:t> Reference</a:t>
            </a:r>
            <a:r>
              <a:rPr lang="lv-LV" dirty="0" smtClean="0"/>
              <a:t>), kas ir mapei, uz kuru tiek veidots </a:t>
            </a:r>
            <a:r>
              <a:rPr lang="lv-LV" dirty="0" err="1" smtClean="0"/>
              <a:t>links</a:t>
            </a:r>
            <a:r>
              <a:rPr lang="lv-LV" dirty="0" smtClean="0"/>
              <a:t>,</a:t>
            </a:r>
          </a:p>
          <a:p>
            <a:pPr marL="285750" indent="-285750">
              <a:buFont typeface="Arial" panose="020B0604020202020204" pitchFamily="34" charset="0"/>
              <a:buChar char="•"/>
            </a:pPr>
            <a:r>
              <a:rPr lang="lv-LV" dirty="0"/>
              <a:t>i</a:t>
            </a:r>
            <a:r>
              <a:rPr lang="lv-LV" dirty="0" smtClean="0"/>
              <a:t>zveidot citu nosaukumu </a:t>
            </a:r>
            <a:r>
              <a:rPr lang="lv-LV" i="1" dirty="0" smtClean="0"/>
              <a:t>(</a:t>
            </a:r>
            <a:r>
              <a:rPr lang="lv-LV" i="1" dirty="0" err="1" smtClean="0"/>
              <a:t>Use</a:t>
            </a:r>
            <a:r>
              <a:rPr lang="lv-LV" i="1" dirty="0" smtClean="0"/>
              <a:t> </a:t>
            </a:r>
            <a:r>
              <a:rPr lang="lv-LV" i="1" dirty="0" err="1" smtClean="0"/>
              <a:t>Custom</a:t>
            </a:r>
            <a:r>
              <a:rPr lang="lv-LV" i="1" dirty="0" smtClean="0"/>
              <a:t> </a:t>
            </a:r>
            <a:r>
              <a:rPr lang="lv-LV" i="1" dirty="0" err="1" smtClean="0"/>
              <a:t>Title</a:t>
            </a:r>
            <a:r>
              <a:rPr lang="lv-LV" i="1" dirty="0" smtClean="0"/>
              <a:t>), </a:t>
            </a:r>
            <a:r>
              <a:rPr lang="lv-LV" dirty="0" smtClean="0"/>
              <a:t>šajā gadījumā pie </a:t>
            </a:r>
            <a:r>
              <a:rPr lang="lv-LV" i="1" dirty="0" err="1" smtClean="0"/>
              <a:t>Title</a:t>
            </a:r>
            <a:r>
              <a:rPr lang="lv-LV" dirty="0" smtClean="0"/>
              <a:t> jāieraksta nosaukums.</a:t>
            </a:r>
            <a:endParaRPr lang="en-US" dirty="0"/>
          </a:p>
        </p:txBody>
      </p:sp>
      <p:cxnSp>
        <p:nvCxnSpPr>
          <p:cNvPr id="9" name="Elbow Connector 8"/>
          <p:cNvCxnSpPr/>
          <p:nvPr/>
        </p:nvCxnSpPr>
        <p:spPr>
          <a:xfrm rot="10800000">
            <a:off x="3250904" y="3120034"/>
            <a:ext cx="3280524" cy="1163171"/>
          </a:xfrm>
          <a:prstGeom prst="bentConnector3">
            <a:avLst>
              <a:gd name="adj1" fmla="val 5756"/>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37913" y="4575493"/>
            <a:ext cx="3856810" cy="646331"/>
          </a:xfrm>
          <a:prstGeom prst="rect">
            <a:avLst/>
          </a:prstGeom>
          <a:noFill/>
        </p:spPr>
        <p:txBody>
          <a:bodyPr wrap="square" rtlCol="0">
            <a:spAutoFit/>
          </a:bodyPr>
          <a:lstStyle/>
          <a:p>
            <a:r>
              <a:rPr lang="lv-LV" dirty="0"/>
              <a:t>P</a:t>
            </a:r>
            <a:r>
              <a:rPr lang="lv-LV" dirty="0" smtClean="0"/>
              <a:t>ie </a:t>
            </a:r>
            <a:r>
              <a:rPr lang="lv-LV" i="1" dirty="0" smtClean="0"/>
              <a:t>Target </a:t>
            </a:r>
            <a:r>
              <a:rPr lang="lv-LV" i="1" dirty="0" err="1" smtClean="0"/>
              <a:t>Stettings</a:t>
            </a:r>
            <a:r>
              <a:rPr lang="lv-LV" i="1" dirty="0" smtClean="0"/>
              <a:t> </a:t>
            </a:r>
            <a:r>
              <a:rPr lang="lv-LV" dirty="0" smtClean="0"/>
              <a:t>izvēlas mapi, uz kuru jāveido </a:t>
            </a:r>
            <a:r>
              <a:rPr lang="lv-LV" dirty="0" err="1" smtClean="0"/>
              <a:t>links</a:t>
            </a:r>
            <a:r>
              <a:rPr lang="lv-LV" dirty="0" smtClean="0"/>
              <a:t>. </a:t>
            </a:r>
            <a:endParaRPr lang="en-US" dirty="0"/>
          </a:p>
        </p:txBody>
      </p:sp>
      <p:sp>
        <p:nvSpPr>
          <p:cNvPr id="8" name="TextBox 7"/>
          <p:cNvSpPr txBox="1"/>
          <p:nvPr/>
        </p:nvSpPr>
        <p:spPr>
          <a:xfrm>
            <a:off x="6006466" y="5474765"/>
            <a:ext cx="5767522" cy="646331"/>
          </a:xfrm>
          <a:prstGeom prst="rect">
            <a:avLst/>
          </a:prstGeom>
          <a:noFill/>
        </p:spPr>
        <p:txBody>
          <a:bodyPr wrap="square" rtlCol="0">
            <a:spAutoFit/>
          </a:bodyPr>
          <a:lstStyle/>
          <a:p>
            <a:r>
              <a:rPr lang="lv-LV" b="1" i="1" dirty="0" smtClean="0">
                <a:solidFill>
                  <a:srgbClr val="FF0000"/>
                </a:solidFill>
              </a:rPr>
              <a:t>N.B.! </a:t>
            </a:r>
            <a:r>
              <a:rPr lang="lv-LV" i="1" dirty="0" smtClean="0">
                <a:solidFill>
                  <a:srgbClr val="FF0000"/>
                </a:solidFill>
              </a:rPr>
              <a:t>Vienmēr pārliecinieties – lai kursa dalībniekam (</a:t>
            </a:r>
            <a:r>
              <a:rPr lang="lv-LV" i="1" dirty="0" err="1" smtClean="0">
                <a:solidFill>
                  <a:srgbClr val="FF0000"/>
                </a:solidFill>
              </a:rPr>
              <a:t>member</a:t>
            </a:r>
            <a:r>
              <a:rPr lang="lv-LV" i="1" dirty="0" smtClean="0">
                <a:solidFill>
                  <a:srgbClr val="FF0000"/>
                </a:solidFill>
              </a:rPr>
              <a:t>) ir piekļuve mapei, uz kuru taisāt </a:t>
            </a:r>
            <a:r>
              <a:rPr lang="lv-LV" i="1" dirty="0" err="1" smtClean="0">
                <a:solidFill>
                  <a:srgbClr val="FF0000"/>
                </a:solidFill>
              </a:rPr>
              <a:t>Category</a:t>
            </a:r>
            <a:r>
              <a:rPr lang="lv-LV" i="1" dirty="0" smtClean="0">
                <a:solidFill>
                  <a:srgbClr val="FF0000"/>
                </a:solidFill>
              </a:rPr>
              <a:t> </a:t>
            </a:r>
            <a:r>
              <a:rPr lang="lv-LV" i="1" dirty="0" err="1" smtClean="0">
                <a:solidFill>
                  <a:srgbClr val="FF0000"/>
                </a:solidFill>
              </a:rPr>
              <a:t>Link</a:t>
            </a:r>
            <a:r>
              <a:rPr lang="lv-LV" i="1" dirty="0">
                <a:solidFill>
                  <a:srgbClr val="FF0000"/>
                </a:solidFill>
              </a:rPr>
              <a:t>!</a:t>
            </a:r>
            <a:endParaRPr lang="en-GB" i="1" dirty="0">
              <a:solidFill>
                <a:srgbClr val="FF0000"/>
              </a:solidFill>
            </a:endParaRPr>
          </a:p>
        </p:txBody>
      </p:sp>
      <p:sp>
        <p:nvSpPr>
          <p:cNvPr id="11" name="Slide Number Placeholder 10"/>
          <p:cNvSpPr>
            <a:spLocks noGrp="1"/>
          </p:cNvSpPr>
          <p:nvPr>
            <p:ph type="sldNum" sz="quarter" idx="12"/>
          </p:nvPr>
        </p:nvSpPr>
        <p:spPr/>
        <p:txBody>
          <a:bodyPr/>
          <a:lstStyle/>
          <a:p>
            <a:fld id="{F503A482-B26E-4619-8C05-999878A4E0F4}" type="slidenum">
              <a:rPr lang="lv-LV" smtClean="0"/>
              <a:t>4</a:t>
            </a:fld>
            <a:endParaRPr lang="lv-LV"/>
          </a:p>
        </p:txBody>
      </p:sp>
    </p:spTree>
    <p:extLst>
      <p:ext uri="{BB962C8B-B14F-4D97-AF65-F5344CB8AC3E}">
        <p14:creationId xmlns:p14="http://schemas.microsoft.com/office/powerpoint/2010/main" val="1423421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472" y="3621716"/>
            <a:ext cx="5486882" cy="2380778"/>
          </a:xfrm>
          <a:prstGeom prst="rect">
            <a:avLst/>
          </a:prstGeom>
        </p:spPr>
      </p:pic>
      <p:sp>
        <p:nvSpPr>
          <p:cNvPr id="2" name="Title 1"/>
          <p:cNvSpPr>
            <a:spLocks noGrp="1"/>
          </p:cNvSpPr>
          <p:nvPr>
            <p:ph type="title"/>
          </p:nvPr>
        </p:nvSpPr>
        <p:spPr>
          <a:xfrm>
            <a:off x="3089618" y="162190"/>
            <a:ext cx="6611257" cy="1325563"/>
          </a:xfrm>
        </p:spPr>
        <p:txBody>
          <a:bodyPr/>
          <a:lstStyle/>
          <a:p>
            <a:r>
              <a:rPr lang="lv-LV" b="1" dirty="0" smtClean="0"/>
              <a:t>Testa veidošana </a:t>
            </a:r>
            <a:r>
              <a:rPr lang="lv-LV" b="1" i="1" dirty="0" smtClean="0">
                <a:solidFill>
                  <a:srgbClr val="FF0000"/>
                </a:solidFill>
              </a:rPr>
              <a:t>(TEST)</a:t>
            </a:r>
            <a:endParaRPr lang="en-US" b="1" i="1" dirty="0">
              <a:solidFill>
                <a:srgbClr val="FF0000"/>
              </a:solidFill>
            </a:endParaRPr>
          </a:p>
        </p:txBody>
      </p:sp>
      <p:sp>
        <p:nvSpPr>
          <p:cNvPr id="4" name="TextBox 3"/>
          <p:cNvSpPr txBox="1"/>
          <p:nvPr/>
        </p:nvSpPr>
        <p:spPr>
          <a:xfrm>
            <a:off x="939917" y="2898067"/>
            <a:ext cx="10598395" cy="646331"/>
          </a:xfrm>
          <a:prstGeom prst="rect">
            <a:avLst/>
          </a:prstGeom>
          <a:noFill/>
        </p:spPr>
        <p:txBody>
          <a:bodyPr wrap="square" rtlCol="0">
            <a:spAutoFit/>
          </a:bodyPr>
          <a:lstStyle/>
          <a:p>
            <a:r>
              <a:rPr lang="lv-LV" dirty="0"/>
              <a:t>Lai izveidotu jautājumu, rīkjoslā jāizvēlas </a:t>
            </a:r>
            <a:r>
              <a:rPr lang="lv-LV" i="1" dirty="0" err="1"/>
              <a:t>Questions</a:t>
            </a:r>
            <a:r>
              <a:rPr lang="lv-LV" dirty="0"/>
              <a:t>, tad </a:t>
            </a:r>
            <a:r>
              <a:rPr lang="lv-LV" i="1" dirty="0" err="1"/>
              <a:t>Create</a:t>
            </a:r>
            <a:r>
              <a:rPr lang="lv-LV" i="1" dirty="0"/>
              <a:t> </a:t>
            </a:r>
            <a:r>
              <a:rPr lang="lv-LV" i="1" dirty="0" err="1"/>
              <a:t>Question</a:t>
            </a:r>
            <a:r>
              <a:rPr lang="lv-LV" dirty="0" smtClean="0"/>
              <a:t>. Var pievienot jautājumus no </a:t>
            </a:r>
            <a:r>
              <a:rPr lang="lv-LV" i="1" dirty="0" err="1" smtClean="0"/>
              <a:t>Questions</a:t>
            </a:r>
            <a:r>
              <a:rPr lang="lv-LV" i="1" dirty="0" smtClean="0"/>
              <a:t> </a:t>
            </a:r>
            <a:r>
              <a:rPr lang="lv-LV" i="1" dirty="0" err="1" smtClean="0"/>
              <a:t>Poll</a:t>
            </a:r>
            <a:r>
              <a:rPr lang="lv-LV" dirty="0" smtClean="0"/>
              <a:t> (funkcija atrodas blakus pie </a:t>
            </a:r>
            <a:r>
              <a:rPr lang="lv-LV" i="1" dirty="0" err="1" smtClean="0"/>
              <a:t>Create</a:t>
            </a:r>
            <a:r>
              <a:rPr lang="lv-LV" i="1" dirty="0"/>
              <a:t> </a:t>
            </a:r>
            <a:r>
              <a:rPr lang="lv-LV" i="1" dirty="0" err="1" smtClean="0"/>
              <a:t>Question</a:t>
            </a:r>
            <a:r>
              <a:rPr lang="lv-LV" dirty="0" smtClean="0"/>
              <a:t>).</a:t>
            </a:r>
            <a:r>
              <a:rPr lang="lv-LV" dirty="0"/>
              <a:t> Pēc tam būs iespēja izvēlēties jautājuma </a:t>
            </a:r>
            <a:r>
              <a:rPr lang="lv-LV" dirty="0" smtClean="0"/>
              <a:t>veidu.</a:t>
            </a:r>
            <a:endParaRPr lang="en-US" dirty="0"/>
          </a:p>
        </p:txBody>
      </p:sp>
      <p:sp>
        <p:nvSpPr>
          <p:cNvPr id="6" name="TextBox 5"/>
          <p:cNvSpPr txBox="1"/>
          <p:nvPr/>
        </p:nvSpPr>
        <p:spPr>
          <a:xfrm>
            <a:off x="6137061" y="1303087"/>
            <a:ext cx="4937760" cy="369332"/>
          </a:xfrm>
          <a:prstGeom prst="rect">
            <a:avLst/>
          </a:prstGeom>
          <a:noFill/>
        </p:spPr>
        <p:txBody>
          <a:bodyPr wrap="square" rtlCol="0">
            <a:spAutoFit/>
          </a:bodyPr>
          <a:lstStyle/>
          <a:p>
            <a:r>
              <a:rPr lang="lv-LV" dirty="0" smtClean="0"/>
              <a:t>Ar </a:t>
            </a:r>
            <a:r>
              <a:rPr lang="lv-LV" b="1" i="1" dirty="0" smtClean="0"/>
              <a:t>Add New Item </a:t>
            </a:r>
            <a:r>
              <a:rPr lang="lv-LV" dirty="0" smtClean="0"/>
              <a:t>pievieno testu.</a:t>
            </a:r>
            <a:endParaRPr lang="en-US" dirty="0"/>
          </a:p>
        </p:txBody>
      </p:sp>
      <p:sp>
        <p:nvSpPr>
          <p:cNvPr id="7" name="TextBox 6"/>
          <p:cNvSpPr txBox="1"/>
          <p:nvPr/>
        </p:nvSpPr>
        <p:spPr>
          <a:xfrm>
            <a:off x="6137061" y="1599919"/>
            <a:ext cx="5033554" cy="923330"/>
          </a:xfrm>
          <a:prstGeom prst="rect">
            <a:avLst/>
          </a:prstGeom>
          <a:noFill/>
        </p:spPr>
        <p:txBody>
          <a:bodyPr wrap="square" rtlCol="0">
            <a:spAutoFit/>
          </a:bodyPr>
          <a:lstStyle/>
          <a:p>
            <a:r>
              <a:rPr lang="lv-LV" dirty="0" smtClean="0"/>
              <a:t>Sadaļā </a:t>
            </a:r>
            <a:r>
              <a:rPr lang="lv-LV" i="1" dirty="0" err="1" smtClean="0"/>
              <a:t>Settings</a:t>
            </a:r>
            <a:r>
              <a:rPr lang="lv-LV" dirty="0" smtClean="0"/>
              <a:t> (testa) ir ietverti galvenie iestatījumi par testa norisi. </a:t>
            </a:r>
            <a:r>
              <a:rPr lang="lv-LV" i="1" dirty="0" smtClean="0"/>
              <a:t>Mark </a:t>
            </a:r>
            <a:r>
              <a:rPr lang="lv-LV" i="1" dirty="0" err="1" smtClean="0"/>
              <a:t>Schema</a:t>
            </a:r>
            <a:r>
              <a:rPr lang="lv-LV" i="1" dirty="0" smtClean="0"/>
              <a:t>, </a:t>
            </a:r>
            <a:r>
              <a:rPr lang="lv-LV" i="1" dirty="0" err="1" smtClean="0"/>
              <a:t>Scoring</a:t>
            </a:r>
            <a:r>
              <a:rPr lang="lv-LV" i="1" dirty="0" smtClean="0"/>
              <a:t> </a:t>
            </a:r>
            <a:r>
              <a:rPr lang="lv-LV" i="1" dirty="0" err="1" smtClean="0"/>
              <a:t>and</a:t>
            </a:r>
            <a:r>
              <a:rPr lang="lv-LV" i="1" dirty="0" smtClean="0"/>
              <a:t> </a:t>
            </a:r>
            <a:r>
              <a:rPr lang="lv-LV" i="1" dirty="0" err="1" smtClean="0"/>
              <a:t>Results</a:t>
            </a:r>
            <a:r>
              <a:rPr lang="lv-LV" i="1" dirty="0" smtClean="0"/>
              <a:t> </a:t>
            </a:r>
            <a:r>
              <a:rPr lang="lv-LV" dirty="0" smtClean="0"/>
              <a:t>– iestatījumi par vērtēšanu, rezultātu pieejamību.</a:t>
            </a:r>
            <a:endParaRPr lang="en-US" dirty="0"/>
          </a:p>
        </p:txBody>
      </p:sp>
      <p:cxnSp>
        <p:nvCxnSpPr>
          <p:cNvPr id="9" name="Elbow Connector 8"/>
          <p:cNvCxnSpPr/>
          <p:nvPr/>
        </p:nvCxnSpPr>
        <p:spPr>
          <a:xfrm rot="16200000" flipH="1">
            <a:off x="6176952" y="3453143"/>
            <a:ext cx="730671" cy="930945"/>
          </a:xfrm>
          <a:prstGeom prst="bentConnector2">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H="1">
            <a:off x="844215" y="3758451"/>
            <a:ext cx="712902" cy="320330"/>
          </a:xfrm>
          <a:prstGeom prst="bentConnector2">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39917" y="5185274"/>
            <a:ext cx="5602371" cy="1200329"/>
          </a:xfrm>
          <a:prstGeom prst="rect">
            <a:avLst/>
          </a:prstGeom>
          <a:noFill/>
        </p:spPr>
        <p:txBody>
          <a:bodyPr wrap="square" rtlCol="0">
            <a:spAutoFit/>
          </a:bodyPr>
          <a:lstStyle/>
          <a:p>
            <a:r>
              <a:rPr lang="lv-LV" b="1" i="1" dirty="0" smtClean="0">
                <a:solidFill>
                  <a:srgbClr val="FF0000"/>
                </a:solidFill>
              </a:rPr>
              <a:t>N.B.! </a:t>
            </a:r>
            <a:r>
              <a:rPr lang="lv-LV" i="1" dirty="0" smtClean="0">
                <a:solidFill>
                  <a:srgbClr val="FF0000"/>
                </a:solidFill>
              </a:rPr>
              <a:t>Lai tests būtu pieejams pildīšanai tam jābūt ieliktam Online! Pie Limited </a:t>
            </a:r>
            <a:r>
              <a:rPr lang="lv-LV" i="1" dirty="0" err="1" smtClean="0">
                <a:solidFill>
                  <a:srgbClr val="FF0000"/>
                </a:solidFill>
              </a:rPr>
              <a:t>Availability</a:t>
            </a:r>
            <a:r>
              <a:rPr lang="lv-LV" i="1" dirty="0" smtClean="0">
                <a:solidFill>
                  <a:srgbClr val="FF0000"/>
                </a:solidFill>
              </a:rPr>
              <a:t> Period var iestatīt noteiktu testa izpildes laiku, proti – tests būs pieejams pildīšanai tikai tajā laikā.</a:t>
            </a:r>
          </a:p>
        </p:txBody>
      </p:sp>
      <p:sp>
        <p:nvSpPr>
          <p:cNvPr id="12" name="TextBox 11"/>
          <p:cNvSpPr txBox="1"/>
          <p:nvPr/>
        </p:nvSpPr>
        <p:spPr>
          <a:xfrm>
            <a:off x="972113" y="1198671"/>
            <a:ext cx="5016138" cy="369332"/>
          </a:xfrm>
          <a:prstGeom prst="rect">
            <a:avLst/>
          </a:prstGeom>
          <a:solidFill>
            <a:schemeClr val="accent2"/>
          </a:solidFill>
        </p:spPr>
        <p:txBody>
          <a:bodyPr wrap="square" rtlCol="0">
            <a:spAutoFit/>
          </a:bodyPr>
          <a:lstStyle/>
          <a:p>
            <a:r>
              <a:rPr lang="lv-LV" i="1" dirty="0" err="1" smtClean="0"/>
              <a:t>Add</a:t>
            </a:r>
            <a:r>
              <a:rPr lang="lv-LV" i="1" dirty="0" smtClean="0"/>
              <a:t> </a:t>
            </a:r>
            <a:r>
              <a:rPr lang="lv-LV" i="1" dirty="0" err="1" smtClean="0"/>
              <a:t>New</a:t>
            </a:r>
            <a:r>
              <a:rPr lang="lv-LV" i="1" dirty="0" smtClean="0"/>
              <a:t> </a:t>
            </a:r>
            <a:r>
              <a:rPr lang="lv-LV" i="1" dirty="0" err="1" smtClean="0"/>
              <a:t>Item</a:t>
            </a:r>
            <a:r>
              <a:rPr lang="lv-LV" i="1" dirty="0" smtClean="0"/>
              <a:t> -&gt; Test</a:t>
            </a:r>
          </a:p>
        </p:txBody>
      </p:sp>
      <p:sp>
        <p:nvSpPr>
          <p:cNvPr id="3" name="Slide Number Placeholder 2"/>
          <p:cNvSpPr>
            <a:spLocks noGrp="1"/>
          </p:cNvSpPr>
          <p:nvPr>
            <p:ph type="sldNum" sz="quarter" idx="12"/>
          </p:nvPr>
        </p:nvSpPr>
        <p:spPr/>
        <p:txBody>
          <a:bodyPr/>
          <a:lstStyle/>
          <a:p>
            <a:fld id="{F503A482-B26E-4619-8C05-999878A4E0F4}" type="slidenum">
              <a:rPr lang="lv-LV" smtClean="0"/>
              <a:t>5</a:t>
            </a:fld>
            <a:endParaRPr lang="lv-LV"/>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113" y="1587817"/>
            <a:ext cx="5016138" cy="13905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31" y="3633042"/>
            <a:ext cx="4642801" cy="1413995"/>
          </a:xfrm>
          <a:prstGeom prst="rect">
            <a:avLst/>
          </a:prstGeom>
        </p:spPr>
      </p:pic>
    </p:spTree>
    <p:extLst>
      <p:ext uri="{BB962C8B-B14F-4D97-AF65-F5344CB8AC3E}">
        <p14:creationId xmlns:p14="http://schemas.microsoft.com/office/powerpoint/2010/main" val="2008647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011" y="1267201"/>
            <a:ext cx="3078630" cy="3495625"/>
          </a:xfrm>
          <a:prstGeom prst="rect">
            <a:avLst/>
          </a:prstGeom>
        </p:spPr>
      </p:pic>
      <p:sp>
        <p:nvSpPr>
          <p:cNvPr id="2" name="Title 1"/>
          <p:cNvSpPr>
            <a:spLocks noGrp="1"/>
          </p:cNvSpPr>
          <p:nvPr>
            <p:ph type="title"/>
          </p:nvPr>
        </p:nvSpPr>
        <p:spPr>
          <a:xfrm>
            <a:off x="2250195" y="-220222"/>
            <a:ext cx="7580085" cy="1325563"/>
          </a:xfrm>
        </p:spPr>
        <p:txBody>
          <a:bodyPr/>
          <a:lstStyle/>
          <a:p>
            <a:r>
              <a:rPr lang="lv-LV" b="1" dirty="0" smtClean="0"/>
              <a:t>Jautājumu veidi </a:t>
            </a:r>
            <a:r>
              <a:rPr lang="lv-LV" b="1" i="1" dirty="0" smtClean="0">
                <a:solidFill>
                  <a:srgbClr val="FF0000"/>
                </a:solidFill>
              </a:rPr>
              <a:t>(</a:t>
            </a:r>
            <a:r>
              <a:rPr lang="lv-LV" b="1" i="1" dirty="0" err="1">
                <a:solidFill>
                  <a:srgbClr val="FF0000"/>
                </a:solidFill>
              </a:rPr>
              <a:t>Question</a:t>
            </a:r>
            <a:r>
              <a:rPr lang="lv-LV" b="1" i="1" dirty="0" smtClean="0">
                <a:solidFill>
                  <a:srgbClr val="FF0000"/>
                </a:solidFill>
              </a:rPr>
              <a:t> </a:t>
            </a:r>
            <a:r>
              <a:rPr lang="lv-LV" b="1" i="1" dirty="0" err="1" smtClean="0">
                <a:solidFill>
                  <a:srgbClr val="FF0000"/>
                </a:solidFill>
              </a:rPr>
              <a:t>type</a:t>
            </a:r>
            <a:r>
              <a:rPr lang="lv-LV" b="1" i="1" dirty="0" smtClean="0">
                <a:solidFill>
                  <a:srgbClr val="FF0000"/>
                </a:solidFill>
              </a:rPr>
              <a:t>)</a:t>
            </a:r>
            <a:endParaRPr lang="en-GB" b="1" i="1" dirty="0">
              <a:solidFill>
                <a:srgbClr val="FF0000"/>
              </a:solidFill>
            </a:endParaRPr>
          </a:p>
        </p:txBody>
      </p:sp>
      <p:cxnSp>
        <p:nvCxnSpPr>
          <p:cNvPr id="4" name="Elbow Connector 3"/>
          <p:cNvCxnSpPr/>
          <p:nvPr/>
        </p:nvCxnSpPr>
        <p:spPr>
          <a:xfrm flipV="1">
            <a:off x="6099641" y="1052140"/>
            <a:ext cx="721150" cy="690988"/>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a:off x="6103839" y="1962166"/>
            <a:ext cx="961535" cy="3766"/>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a:off x="6099641" y="2810140"/>
            <a:ext cx="1114069" cy="638702"/>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05133" y="705214"/>
            <a:ext cx="5169028" cy="923330"/>
          </a:xfrm>
          <a:prstGeom prst="rect">
            <a:avLst/>
          </a:prstGeom>
          <a:noFill/>
        </p:spPr>
        <p:txBody>
          <a:bodyPr wrap="square" rtlCol="0">
            <a:spAutoFit/>
          </a:bodyPr>
          <a:lstStyle/>
          <a:p>
            <a:r>
              <a:rPr lang="lv-LV" b="1" i="1" dirty="0" err="1" smtClean="0"/>
              <a:t>Multiple</a:t>
            </a:r>
            <a:r>
              <a:rPr lang="lv-LV" b="1" i="1" dirty="0" smtClean="0"/>
              <a:t> </a:t>
            </a:r>
            <a:r>
              <a:rPr lang="lv-LV" b="1" i="1" dirty="0" err="1" smtClean="0"/>
              <a:t>Choice</a:t>
            </a:r>
            <a:r>
              <a:rPr lang="lv-LV" b="1" i="1" dirty="0" smtClean="0"/>
              <a:t> </a:t>
            </a:r>
            <a:r>
              <a:rPr lang="lv-LV" b="1" i="1" dirty="0" err="1" smtClean="0"/>
              <a:t>Question</a:t>
            </a:r>
            <a:r>
              <a:rPr lang="lv-LV" b="1" i="1" dirty="0" smtClean="0"/>
              <a:t> (</a:t>
            </a:r>
            <a:r>
              <a:rPr lang="lv-LV" b="1" i="1" dirty="0" err="1" smtClean="0"/>
              <a:t>Single</a:t>
            </a:r>
            <a:r>
              <a:rPr lang="lv-LV" b="1" i="1" dirty="0" smtClean="0"/>
              <a:t> </a:t>
            </a:r>
            <a:r>
              <a:rPr lang="lv-LV" b="1" i="1" dirty="0" err="1" smtClean="0"/>
              <a:t>Answer</a:t>
            </a:r>
            <a:r>
              <a:rPr lang="lv-LV" b="1" i="1" dirty="0" smtClean="0"/>
              <a:t>) </a:t>
            </a:r>
            <a:r>
              <a:rPr lang="lv-LV" dirty="0" smtClean="0"/>
              <a:t>-&gt; viena pareizā atbilde. Kā jautājuma atbildes var ievietot gan tekstu, gan attēlus. </a:t>
            </a:r>
            <a:endParaRPr lang="en-GB" dirty="0"/>
          </a:p>
        </p:txBody>
      </p:sp>
      <p:sp>
        <p:nvSpPr>
          <p:cNvPr id="23" name="TextBox 22"/>
          <p:cNvSpPr txBox="1"/>
          <p:nvPr/>
        </p:nvSpPr>
        <p:spPr>
          <a:xfrm>
            <a:off x="7119003" y="1628544"/>
            <a:ext cx="5020491" cy="1754326"/>
          </a:xfrm>
          <a:prstGeom prst="rect">
            <a:avLst/>
          </a:prstGeom>
          <a:noFill/>
        </p:spPr>
        <p:txBody>
          <a:bodyPr wrap="square" rtlCol="0">
            <a:spAutoFit/>
          </a:bodyPr>
          <a:lstStyle/>
          <a:p>
            <a:r>
              <a:rPr lang="lv-LV" b="1" i="1" dirty="0" err="1" smtClean="0"/>
              <a:t>Multiple</a:t>
            </a:r>
            <a:r>
              <a:rPr lang="lv-LV" b="1" i="1" dirty="0" smtClean="0"/>
              <a:t> </a:t>
            </a:r>
            <a:r>
              <a:rPr lang="lv-LV" b="1" i="1" dirty="0" err="1" smtClean="0"/>
              <a:t>Choice</a:t>
            </a:r>
            <a:r>
              <a:rPr lang="lv-LV" b="1" i="1" dirty="0" smtClean="0"/>
              <a:t> </a:t>
            </a:r>
            <a:r>
              <a:rPr lang="lv-LV" b="1" i="1" dirty="0" err="1" smtClean="0"/>
              <a:t>Question</a:t>
            </a:r>
            <a:r>
              <a:rPr lang="lv-LV" b="1" i="1" dirty="0" smtClean="0"/>
              <a:t> (</a:t>
            </a:r>
            <a:r>
              <a:rPr lang="lv-LV" b="1" i="1" dirty="0" err="1" smtClean="0"/>
              <a:t>Multiple</a:t>
            </a:r>
            <a:r>
              <a:rPr lang="lv-LV" b="1" i="1" dirty="0" smtClean="0"/>
              <a:t> </a:t>
            </a:r>
            <a:r>
              <a:rPr lang="lv-LV" b="1" i="1" dirty="0" err="1" smtClean="0"/>
              <a:t>Answer</a:t>
            </a:r>
            <a:r>
              <a:rPr lang="lv-LV" b="1" i="1" dirty="0" smtClean="0"/>
              <a:t>) </a:t>
            </a:r>
            <a:r>
              <a:rPr lang="lv-LV" dirty="0" smtClean="0"/>
              <a:t>-&gt; vairākas pareizās atbildes. Kā jautājuma atbildes var ievietot gan tekstu, gan attēlus. Jāpiedomā pie punktu piešķiršanas (lai nav tā, ka ieklikšķinot visas atbildes sistēma skaita)!</a:t>
            </a:r>
          </a:p>
          <a:p>
            <a:endParaRPr lang="en-GB" i="1" dirty="0"/>
          </a:p>
        </p:txBody>
      </p:sp>
      <p:sp>
        <p:nvSpPr>
          <p:cNvPr id="25" name="TextBox 24"/>
          <p:cNvSpPr txBox="1"/>
          <p:nvPr/>
        </p:nvSpPr>
        <p:spPr>
          <a:xfrm>
            <a:off x="201959" y="763739"/>
            <a:ext cx="5982024" cy="369332"/>
          </a:xfrm>
          <a:prstGeom prst="rect">
            <a:avLst/>
          </a:prstGeom>
          <a:solidFill>
            <a:schemeClr val="accent2"/>
          </a:solidFill>
        </p:spPr>
        <p:txBody>
          <a:bodyPr wrap="square" rtlCol="0">
            <a:spAutoFit/>
          </a:bodyPr>
          <a:lstStyle/>
          <a:p>
            <a:r>
              <a:rPr lang="lv-LV" i="1" dirty="0" err="1"/>
              <a:t>Add</a:t>
            </a:r>
            <a:r>
              <a:rPr lang="lv-LV" i="1" dirty="0"/>
              <a:t> </a:t>
            </a:r>
            <a:r>
              <a:rPr lang="lv-LV" i="1" dirty="0" err="1"/>
              <a:t>New</a:t>
            </a:r>
            <a:r>
              <a:rPr lang="lv-LV" i="1" dirty="0"/>
              <a:t> </a:t>
            </a:r>
            <a:r>
              <a:rPr lang="lv-LV" i="1" dirty="0" err="1"/>
              <a:t>Item</a:t>
            </a:r>
            <a:r>
              <a:rPr lang="lv-LV" i="1" dirty="0"/>
              <a:t> -&gt; Test </a:t>
            </a:r>
            <a:r>
              <a:rPr lang="lv-LV" i="1" dirty="0" smtClean="0"/>
              <a:t>-&gt; </a:t>
            </a:r>
            <a:r>
              <a:rPr lang="lv-LV" i="1" dirty="0" err="1" smtClean="0"/>
              <a:t>Questions</a:t>
            </a:r>
            <a:r>
              <a:rPr lang="lv-LV" i="1" dirty="0" smtClean="0"/>
              <a:t> -&gt; </a:t>
            </a:r>
            <a:r>
              <a:rPr lang="lv-LV" i="1" dirty="0" err="1" smtClean="0"/>
              <a:t>Create</a:t>
            </a:r>
            <a:r>
              <a:rPr lang="lv-LV" i="1" dirty="0" smtClean="0"/>
              <a:t> </a:t>
            </a:r>
            <a:r>
              <a:rPr lang="lv-LV" i="1" dirty="0" err="1" smtClean="0"/>
              <a:t>Question</a:t>
            </a:r>
            <a:endParaRPr lang="lv-LV" i="1" dirty="0" smtClean="0"/>
          </a:p>
        </p:txBody>
      </p:sp>
      <p:cxnSp>
        <p:nvCxnSpPr>
          <p:cNvPr id="28" name="Elbow Connector 27"/>
          <p:cNvCxnSpPr/>
          <p:nvPr/>
        </p:nvCxnSpPr>
        <p:spPr>
          <a:xfrm rot="16200000" flipH="1">
            <a:off x="5936540" y="3649627"/>
            <a:ext cx="819688" cy="394634"/>
          </a:xfrm>
          <a:prstGeom prst="bentConnector3">
            <a:avLst>
              <a:gd name="adj1" fmla="val -548"/>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38281" y="2063879"/>
            <a:ext cx="1350459" cy="253916"/>
          </a:xfrm>
          <a:prstGeom prst="rect">
            <a:avLst/>
          </a:prstGeom>
          <a:noFill/>
        </p:spPr>
        <p:txBody>
          <a:bodyPr wrap="square" rtlCol="0">
            <a:spAutoFit/>
          </a:bodyPr>
          <a:lstStyle/>
          <a:p>
            <a:r>
              <a:rPr lang="lv-LV" sz="1050" i="1" dirty="0" smtClean="0">
                <a:solidFill>
                  <a:schemeClr val="accent2">
                    <a:lumMod val="75000"/>
                  </a:schemeClr>
                </a:solidFill>
              </a:rPr>
              <a:t>Nav latviešu valoda!</a:t>
            </a:r>
            <a:endParaRPr lang="en-GB" sz="1050" i="1" dirty="0">
              <a:solidFill>
                <a:schemeClr val="accent2">
                  <a:lumMod val="75000"/>
                </a:schemeClr>
              </a:solidFill>
            </a:endParaRPr>
          </a:p>
        </p:txBody>
      </p:sp>
      <p:sp>
        <p:nvSpPr>
          <p:cNvPr id="39" name="TextBox 38"/>
          <p:cNvSpPr txBox="1"/>
          <p:nvPr/>
        </p:nvSpPr>
        <p:spPr>
          <a:xfrm>
            <a:off x="4089606" y="4495954"/>
            <a:ext cx="1350459" cy="253916"/>
          </a:xfrm>
          <a:prstGeom prst="rect">
            <a:avLst/>
          </a:prstGeom>
          <a:noFill/>
        </p:spPr>
        <p:txBody>
          <a:bodyPr wrap="square" rtlCol="0">
            <a:spAutoFit/>
          </a:bodyPr>
          <a:lstStyle/>
          <a:p>
            <a:r>
              <a:rPr lang="lv-LV" sz="1050" i="1" dirty="0" smtClean="0">
                <a:solidFill>
                  <a:schemeClr val="accent2">
                    <a:lumMod val="75000"/>
                  </a:schemeClr>
                </a:solidFill>
              </a:rPr>
              <a:t>Nav latviešu valoda!</a:t>
            </a:r>
            <a:endParaRPr lang="en-GB" sz="1050" i="1" dirty="0">
              <a:solidFill>
                <a:schemeClr val="accent2">
                  <a:lumMod val="75000"/>
                </a:schemeClr>
              </a:solidFill>
            </a:endParaRPr>
          </a:p>
        </p:txBody>
      </p:sp>
      <p:sp>
        <p:nvSpPr>
          <p:cNvPr id="40" name="TextBox 39"/>
          <p:cNvSpPr txBox="1"/>
          <p:nvPr/>
        </p:nvSpPr>
        <p:spPr>
          <a:xfrm>
            <a:off x="7324043" y="3040886"/>
            <a:ext cx="4750118" cy="1200329"/>
          </a:xfrm>
          <a:prstGeom prst="rect">
            <a:avLst/>
          </a:prstGeom>
          <a:noFill/>
        </p:spPr>
        <p:txBody>
          <a:bodyPr wrap="square" rtlCol="0">
            <a:spAutoFit/>
          </a:bodyPr>
          <a:lstStyle/>
          <a:p>
            <a:r>
              <a:rPr lang="lv-LV" b="1" i="1" dirty="0" err="1" smtClean="0"/>
              <a:t>Cloze</a:t>
            </a:r>
            <a:r>
              <a:rPr lang="lv-LV" b="1" i="1" dirty="0" smtClean="0"/>
              <a:t> </a:t>
            </a:r>
            <a:r>
              <a:rPr lang="lv-LV" b="1" i="1" dirty="0" err="1" smtClean="0"/>
              <a:t>Question</a:t>
            </a:r>
            <a:r>
              <a:rPr lang="lv-LV" b="1" i="1" dirty="0" smtClean="0"/>
              <a:t> </a:t>
            </a:r>
            <a:r>
              <a:rPr lang="lv-LV" dirty="0" smtClean="0"/>
              <a:t>-&gt; trīs iespējas – 1)</a:t>
            </a:r>
            <a:r>
              <a:rPr lang="lv-LV" i="1" dirty="0" err="1" smtClean="0"/>
              <a:t>select</a:t>
            </a:r>
            <a:r>
              <a:rPr lang="lv-LV" i="1" dirty="0" smtClean="0"/>
              <a:t> </a:t>
            </a:r>
            <a:r>
              <a:rPr lang="lv-LV" i="1" dirty="0" err="1" smtClean="0"/>
              <a:t>gap</a:t>
            </a:r>
            <a:r>
              <a:rPr lang="lv-LV" i="1" dirty="0" smtClean="0"/>
              <a:t> </a:t>
            </a:r>
            <a:r>
              <a:rPr lang="lv-LV" dirty="0" smtClean="0"/>
              <a:t>(jāizvēlas no dotajiem), 2)</a:t>
            </a:r>
            <a:r>
              <a:rPr lang="lv-LV" i="1" dirty="0" err="1" smtClean="0"/>
              <a:t>text</a:t>
            </a:r>
            <a:r>
              <a:rPr lang="lv-LV" i="1" dirty="0" smtClean="0"/>
              <a:t> </a:t>
            </a:r>
            <a:r>
              <a:rPr lang="lv-LV" i="1" dirty="0" err="1" smtClean="0"/>
              <a:t>gap</a:t>
            </a:r>
            <a:r>
              <a:rPr lang="lv-LV" i="1" dirty="0"/>
              <a:t> </a:t>
            </a:r>
            <a:r>
              <a:rPr lang="lv-LV" dirty="0" smtClean="0"/>
              <a:t>(jāieraksta), 3)</a:t>
            </a:r>
            <a:r>
              <a:rPr lang="lv-LV" i="1" dirty="0" err="1" smtClean="0"/>
              <a:t>numeric</a:t>
            </a:r>
            <a:r>
              <a:rPr lang="lv-LV" i="1" dirty="0" smtClean="0"/>
              <a:t> </a:t>
            </a:r>
            <a:r>
              <a:rPr lang="lv-LV" i="1" dirty="0" err="1" smtClean="0"/>
              <a:t>gap</a:t>
            </a:r>
            <a:r>
              <a:rPr lang="lv-LV" i="1" dirty="0" smtClean="0"/>
              <a:t> </a:t>
            </a:r>
            <a:r>
              <a:rPr lang="lv-LV" dirty="0" smtClean="0"/>
              <a:t>(jāieraksta cipars). Vienā jautājumā var iekļaut dažādus veidus.</a:t>
            </a:r>
            <a:endParaRPr lang="en-GB" i="1" dirty="0"/>
          </a:p>
        </p:txBody>
      </p:sp>
      <p:sp>
        <p:nvSpPr>
          <p:cNvPr id="45" name="TextBox 44"/>
          <p:cNvSpPr txBox="1"/>
          <p:nvPr/>
        </p:nvSpPr>
        <p:spPr>
          <a:xfrm>
            <a:off x="6346384" y="4288205"/>
            <a:ext cx="5866801" cy="923330"/>
          </a:xfrm>
          <a:prstGeom prst="rect">
            <a:avLst/>
          </a:prstGeom>
          <a:noFill/>
        </p:spPr>
        <p:txBody>
          <a:bodyPr wrap="square" rtlCol="0">
            <a:spAutoFit/>
          </a:bodyPr>
          <a:lstStyle/>
          <a:p>
            <a:r>
              <a:rPr lang="lv-LV" b="1" i="1" dirty="0" err="1" smtClean="0"/>
              <a:t>Text</a:t>
            </a:r>
            <a:r>
              <a:rPr lang="lv-LV" b="1" i="1" dirty="0" smtClean="0"/>
              <a:t> </a:t>
            </a:r>
            <a:r>
              <a:rPr lang="lv-LV" b="1" i="1" dirty="0" err="1" smtClean="0"/>
              <a:t>Subset</a:t>
            </a:r>
            <a:r>
              <a:rPr lang="lv-LV" b="1" i="1" dirty="0" smtClean="0"/>
              <a:t> </a:t>
            </a:r>
            <a:r>
              <a:rPr lang="lv-LV" b="1" i="1" dirty="0" err="1" smtClean="0"/>
              <a:t>Question</a:t>
            </a:r>
            <a:r>
              <a:rPr lang="lv-LV" b="1" i="1" dirty="0" smtClean="0"/>
              <a:t> </a:t>
            </a:r>
            <a:r>
              <a:rPr lang="lv-LV" dirty="0" smtClean="0"/>
              <a:t>-&gt; var norādīt vairākus iespējamos atbilžu variantus, ar norādi, ka jānorāda tikai daļa no tiem. Doto atbilžu variantu var ierakstīt jebkurā vietā!</a:t>
            </a:r>
            <a:endParaRPr lang="en-GB" i="1" dirty="0"/>
          </a:p>
        </p:txBody>
      </p:sp>
      <p:sp>
        <p:nvSpPr>
          <p:cNvPr id="60" name="TextBox 59"/>
          <p:cNvSpPr txBox="1"/>
          <p:nvPr/>
        </p:nvSpPr>
        <p:spPr>
          <a:xfrm>
            <a:off x="201959" y="4729366"/>
            <a:ext cx="5897681" cy="1787786"/>
          </a:xfrm>
          <a:prstGeom prst="rect">
            <a:avLst/>
          </a:prstGeom>
          <a:noFill/>
        </p:spPr>
        <p:txBody>
          <a:bodyPr wrap="square" rtlCol="0">
            <a:spAutoFit/>
          </a:bodyPr>
          <a:lstStyle/>
          <a:p>
            <a:r>
              <a:rPr lang="lv-LV" b="1" i="1" dirty="0" err="1" smtClean="0"/>
              <a:t>Ordering</a:t>
            </a:r>
            <a:r>
              <a:rPr lang="lv-LV" b="1" i="1" dirty="0" smtClean="0"/>
              <a:t> </a:t>
            </a:r>
            <a:r>
              <a:rPr lang="lv-LV" b="1" i="1" dirty="0" err="1" smtClean="0"/>
              <a:t>Question</a:t>
            </a:r>
            <a:r>
              <a:rPr lang="lv-LV" b="1" i="1" dirty="0" smtClean="0"/>
              <a:t> (</a:t>
            </a:r>
            <a:r>
              <a:rPr lang="lv-LV" b="1" i="1" dirty="0" err="1" smtClean="0"/>
              <a:t>Vertical</a:t>
            </a:r>
            <a:r>
              <a:rPr lang="lv-LV" b="1" i="1" dirty="0" smtClean="0"/>
              <a:t>) </a:t>
            </a:r>
            <a:r>
              <a:rPr lang="lv-LV" dirty="0" smtClean="0"/>
              <a:t>-&gt; Ievietojot attēlus/ tekstu, </a:t>
            </a:r>
            <a:r>
              <a:rPr lang="lv-LV" dirty="0"/>
              <a:t>tos jāpievieno tādā secībā, kādā paredzēts tos sakārtot, sistēma pēc tam pati sajauks secību tos attēlojot. </a:t>
            </a:r>
            <a:endParaRPr lang="lv-LV" dirty="0" smtClean="0"/>
          </a:p>
          <a:p>
            <a:r>
              <a:rPr lang="lv-LV" b="1" i="1" dirty="0" err="1"/>
              <a:t>Ordering</a:t>
            </a:r>
            <a:r>
              <a:rPr lang="lv-LV" b="1" i="1" dirty="0"/>
              <a:t> </a:t>
            </a:r>
            <a:r>
              <a:rPr lang="lv-LV" b="1" i="1" dirty="0" err="1"/>
              <a:t>Question</a:t>
            </a:r>
            <a:r>
              <a:rPr lang="lv-LV" b="1" i="1" dirty="0"/>
              <a:t> </a:t>
            </a:r>
            <a:r>
              <a:rPr lang="lv-LV" b="1" i="1" dirty="0" smtClean="0"/>
              <a:t>(</a:t>
            </a:r>
            <a:r>
              <a:rPr lang="lv-LV" b="1" i="1" dirty="0" err="1" smtClean="0"/>
              <a:t>Horizontal</a:t>
            </a:r>
            <a:r>
              <a:rPr lang="lv-LV" b="1" i="1" dirty="0" smtClean="0"/>
              <a:t>) </a:t>
            </a:r>
            <a:r>
              <a:rPr lang="lv-LV" dirty="0" smtClean="0"/>
              <a:t>-&gt; </a:t>
            </a:r>
            <a:r>
              <a:rPr lang="lv-LV" dirty="0"/>
              <a:t>var ievietot tekstu. </a:t>
            </a:r>
            <a:r>
              <a:rPr lang="lv-LV" dirty="0" smtClean="0"/>
              <a:t>Vārdu/ vārdu kopu atdalīšanai lieto ::, </a:t>
            </a:r>
            <a:r>
              <a:rPr lang="lv-LV" dirty="0"/>
              <a:t>lietojot to starp vārdiem vai teikumu daļām.</a:t>
            </a:r>
            <a:endParaRPr lang="en-GB" i="1" dirty="0"/>
          </a:p>
        </p:txBody>
      </p:sp>
      <p:cxnSp>
        <p:nvCxnSpPr>
          <p:cNvPr id="61" name="Elbow Connector 60"/>
          <p:cNvCxnSpPr/>
          <p:nvPr/>
        </p:nvCxnSpPr>
        <p:spPr>
          <a:xfrm rot="10800000" flipV="1">
            <a:off x="288172" y="3641048"/>
            <a:ext cx="2867537" cy="1460036"/>
          </a:xfrm>
          <a:prstGeom prst="bentConnector3">
            <a:avLst>
              <a:gd name="adj1" fmla="val 10680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98142" y="6353825"/>
            <a:ext cx="10878979" cy="461665"/>
          </a:xfrm>
          <a:prstGeom prst="rect">
            <a:avLst/>
          </a:prstGeom>
          <a:noFill/>
        </p:spPr>
        <p:txBody>
          <a:bodyPr wrap="square" rtlCol="0">
            <a:spAutoFit/>
          </a:bodyPr>
          <a:lstStyle/>
          <a:p>
            <a:r>
              <a:rPr lang="lv-LV" sz="1200" i="1" dirty="0" smtClean="0">
                <a:solidFill>
                  <a:srgbClr val="FF0000"/>
                </a:solidFill>
              </a:rPr>
              <a:t>N.B.!</a:t>
            </a:r>
            <a:r>
              <a:rPr lang="lv-LV" sz="1200" i="1" dirty="0">
                <a:solidFill>
                  <a:srgbClr val="FF0000"/>
                </a:solidFill>
              </a:rPr>
              <a:t> Visas sadaļas, kur parādās sarkana zvaigznīte (*), ir </a:t>
            </a:r>
            <a:r>
              <a:rPr lang="lv-LV" sz="1200" i="1" dirty="0" smtClean="0">
                <a:solidFill>
                  <a:srgbClr val="FF0000"/>
                </a:solidFill>
              </a:rPr>
              <a:t>obligātas! Ja punktus </a:t>
            </a:r>
            <a:r>
              <a:rPr lang="lv-LV" sz="1200" i="1" dirty="0">
                <a:solidFill>
                  <a:srgbClr val="FF0000"/>
                </a:solidFill>
              </a:rPr>
              <a:t>pieraksta </a:t>
            </a:r>
            <a:r>
              <a:rPr lang="lv-LV" sz="1200" i="1" dirty="0" err="1">
                <a:solidFill>
                  <a:srgbClr val="FF0000"/>
                </a:solidFill>
              </a:rPr>
              <a:t>decimālskaitļa</a:t>
            </a:r>
            <a:r>
              <a:rPr lang="lv-LV" sz="1200" i="1" dirty="0">
                <a:solidFill>
                  <a:srgbClr val="FF0000"/>
                </a:solidFill>
              </a:rPr>
              <a:t> veidā, tad šis skaitlis jāpieraksta ar punktu, proti, nulle punkts pieci (0.5). </a:t>
            </a:r>
            <a:r>
              <a:rPr lang="lv-LV" sz="1200" i="1" dirty="0" smtClean="0">
                <a:solidFill>
                  <a:srgbClr val="FF0000"/>
                </a:solidFill>
              </a:rPr>
              <a:t>Ja </a:t>
            </a:r>
            <a:r>
              <a:rPr lang="lv-LV" sz="1200" i="1" dirty="0">
                <a:solidFill>
                  <a:srgbClr val="FF0000"/>
                </a:solidFill>
              </a:rPr>
              <a:t>attēls, kas tiek izmantots atbilžu variantā būs pārāk mazs, tad sistēma saglabājot parādīs sadaļu </a:t>
            </a:r>
            <a:r>
              <a:rPr lang="lv-LV" sz="1200" i="1" dirty="0" err="1">
                <a:solidFill>
                  <a:srgbClr val="FF0000"/>
                </a:solidFill>
              </a:rPr>
              <a:t>Thumbnail</a:t>
            </a:r>
            <a:r>
              <a:rPr lang="lv-LV" sz="1200" i="1" dirty="0">
                <a:solidFill>
                  <a:srgbClr val="FF0000"/>
                </a:solidFill>
              </a:rPr>
              <a:t> </a:t>
            </a:r>
            <a:r>
              <a:rPr lang="lv-LV" sz="1200" i="1" dirty="0" err="1">
                <a:solidFill>
                  <a:srgbClr val="FF0000"/>
                </a:solidFill>
              </a:rPr>
              <a:t>Geometry</a:t>
            </a:r>
            <a:r>
              <a:rPr lang="lv-LV" sz="1200" i="1" dirty="0">
                <a:solidFill>
                  <a:srgbClr val="FF0000"/>
                </a:solidFill>
              </a:rPr>
              <a:t>, kur jāieraksta skaitlis, kas nav mazāks par </a:t>
            </a:r>
            <a:r>
              <a:rPr lang="lv-LV" sz="1200" i="1" dirty="0" smtClean="0">
                <a:solidFill>
                  <a:srgbClr val="FF0000"/>
                </a:solidFill>
              </a:rPr>
              <a:t>20! </a:t>
            </a:r>
            <a:endParaRPr lang="en-GB" sz="1200" i="1" dirty="0">
              <a:solidFill>
                <a:srgbClr val="FF0000"/>
              </a:solidFill>
            </a:endParaRPr>
          </a:p>
        </p:txBody>
      </p:sp>
      <p:sp>
        <p:nvSpPr>
          <p:cNvPr id="73" name="TextBox 72"/>
          <p:cNvSpPr txBox="1"/>
          <p:nvPr/>
        </p:nvSpPr>
        <p:spPr>
          <a:xfrm>
            <a:off x="18378" y="1752592"/>
            <a:ext cx="2807478" cy="1754326"/>
          </a:xfrm>
          <a:prstGeom prst="rect">
            <a:avLst/>
          </a:prstGeom>
          <a:noFill/>
        </p:spPr>
        <p:txBody>
          <a:bodyPr wrap="square" rtlCol="0">
            <a:spAutoFit/>
          </a:bodyPr>
          <a:lstStyle/>
          <a:p>
            <a:r>
              <a:rPr lang="lv-LV" b="1" i="1" dirty="0" err="1" smtClean="0"/>
              <a:t>Maching</a:t>
            </a:r>
            <a:r>
              <a:rPr lang="lv-LV" b="1" i="1" dirty="0" smtClean="0"/>
              <a:t> </a:t>
            </a:r>
            <a:r>
              <a:rPr lang="lv-LV" b="1" i="1" dirty="0" err="1" smtClean="0"/>
              <a:t>Question</a:t>
            </a:r>
            <a:r>
              <a:rPr lang="lv-LV" b="1" i="1" dirty="0" smtClean="0"/>
              <a:t> </a:t>
            </a:r>
            <a:r>
              <a:rPr lang="lv-LV" dirty="0" smtClean="0"/>
              <a:t>-&gt; </a:t>
            </a:r>
            <a:r>
              <a:rPr lang="lv-LV" dirty="0" err="1" smtClean="0"/>
              <a:t>defīnīcijai</a:t>
            </a:r>
            <a:r>
              <a:rPr lang="lv-LV" dirty="0" smtClean="0"/>
              <a:t> jāpievieno atbilstošo paskaidrojumu. Vienai definīcijai iespējams pievienot vairākus paskaidrojumus. </a:t>
            </a:r>
            <a:endParaRPr lang="en-GB" i="1" dirty="0"/>
          </a:p>
        </p:txBody>
      </p:sp>
      <p:cxnSp>
        <p:nvCxnSpPr>
          <p:cNvPr id="74" name="Elbow Connector 73"/>
          <p:cNvCxnSpPr/>
          <p:nvPr/>
        </p:nvCxnSpPr>
        <p:spPr>
          <a:xfrm rot="10800000">
            <a:off x="2077127" y="3040886"/>
            <a:ext cx="1098459" cy="939850"/>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040237" y="5300978"/>
            <a:ext cx="5866801" cy="923330"/>
          </a:xfrm>
          <a:prstGeom prst="rect">
            <a:avLst/>
          </a:prstGeom>
          <a:noFill/>
        </p:spPr>
        <p:txBody>
          <a:bodyPr wrap="square" rtlCol="0">
            <a:spAutoFit/>
          </a:bodyPr>
          <a:lstStyle/>
          <a:p>
            <a:r>
              <a:rPr lang="lv-LV" b="1" i="1" dirty="0" err="1" smtClean="0"/>
              <a:t>Essay</a:t>
            </a:r>
            <a:r>
              <a:rPr lang="lv-LV" b="1" i="1" dirty="0" smtClean="0"/>
              <a:t> </a:t>
            </a:r>
            <a:r>
              <a:rPr lang="lv-LV" b="1" i="1" dirty="0" err="1" smtClean="0"/>
              <a:t>Question</a:t>
            </a:r>
            <a:r>
              <a:rPr lang="lv-LV" b="1" i="1" dirty="0" smtClean="0"/>
              <a:t> </a:t>
            </a:r>
            <a:r>
              <a:rPr lang="lv-LV" dirty="0" smtClean="0"/>
              <a:t>-&gt; iespēja ievietot atslēgas vārdus (sistēma pati labos), vai taisīt atvērta tipa jautājumu (būs jālabo manuāli)</a:t>
            </a:r>
            <a:endParaRPr lang="en-GB" i="1" dirty="0"/>
          </a:p>
        </p:txBody>
      </p:sp>
      <p:cxnSp>
        <p:nvCxnSpPr>
          <p:cNvPr id="77" name="Elbow Connector 76"/>
          <p:cNvCxnSpPr/>
          <p:nvPr/>
        </p:nvCxnSpPr>
        <p:spPr>
          <a:xfrm rot="16200000" flipH="1">
            <a:off x="5649644" y="4714009"/>
            <a:ext cx="1126670" cy="123930"/>
          </a:xfrm>
          <a:prstGeom prst="bentConnector3">
            <a:avLst>
              <a:gd name="adj1" fmla="val 308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F503A482-B26E-4619-8C05-999878A4E0F4}" type="slidenum">
              <a:rPr lang="lv-LV" smtClean="0"/>
              <a:t>6</a:t>
            </a:fld>
            <a:endParaRPr lang="lv-LV"/>
          </a:p>
        </p:txBody>
      </p:sp>
    </p:spTree>
    <p:extLst>
      <p:ext uri="{BB962C8B-B14F-4D97-AF65-F5344CB8AC3E}">
        <p14:creationId xmlns:p14="http://schemas.microsoft.com/office/powerpoint/2010/main" val="274685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7" y="4745775"/>
            <a:ext cx="4140422" cy="131781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7451" y="1110074"/>
            <a:ext cx="5714303" cy="1567792"/>
          </a:xfrm>
          <a:prstGeom prst="rect">
            <a:avLst/>
          </a:prstGeom>
        </p:spPr>
      </p:pic>
      <p:sp>
        <p:nvSpPr>
          <p:cNvPr id="2" name="Title 1"/>
          <p:cNvSpPr>
            <a:spLocks noGrp="1"/>
          </p:cNvSpPr>
          <p:nvPr>
            <p:ph type="title"/>
          </p:nvPr>
        </p:nvSpPr>
        <p:spPr>
          <a:xfrm>
            <a:off x="2280585" y="108266"/>
            <a:ext cx="8358386" cy="871793"/>
          </a:xfrm>
        </p:spPr>
        <p:txBody>
          <a:bodyPr>
            <a:normAutofit/>
          </a:bodyPr>
          <a:lstStyle/>
          <a:p>
            <a:r>
              <a:rPr lang="lv-LV" sz="4000" b="1" dirty="0" smtClean="0"/>
              <a:t>Jautājumu krātuve </a:t>
            </a:r>
            <a:r>
              <a:rPr lang="lv-LV" sz="4000" b="1" i="1" dirty="0" smtClean="0">
                <a:solidFill>
                  <a:srgbClr val="FF0000"/>
                </a:solidFill>
              </a:rPr>
              <a:t>(</a:t>
            </a:r>
            <a:r>
              <a:rPr lang="lv-LV" sz="4000" b="1" i="1" dirty="0" err="1" smtClean="0">
                <a:solidFill>
                  <a:srgbClr val="FF0000"/>
                </a:solidFill>
              </a:rPr>
              <a:t>Question</a:t>
            </a:r>
            <a:r>
              <a:rPr lang="lv-LV" sz="4000" b="1" i="1" dirty="0" smtClean="0">
                <a:solidFill>
                  <a:srgbClr val="FF0000"/>
                </a:solidFill>
              </a:rPr>
              <a:t> </a:t>
            </a:r>
            <a:r>
              <a:rPr lang="lv-LV" sz="4000" b="1" i="1" dirty="0" err="1" smtClean="0">
                <a:solidFill>
                  <a:srgbClr val="FF0000"/>
                </a:solidFill>
              </a:rPr>
              <a:t>Po</a:t>
            </a:r>
            <a:r>
              <a:rPr lang="en-US" sz="4000" b="1" i="1" dirty="0" err="1" smtClean="0">
                <a:solidFill>
                  <a:srgbClr val="FF0000"/>
                </a:solidFill>
              </a:rPr>
              <a:t>ol</a:t>
            </a:r>
            <a:r>
              <a:rPr lang="en-US" sz="4000" b="1" i="1" dirty="0" smtClean="0">
                <a:solidFill>
                  <a:srgbClr val="FF0000"/>
                </a:solidFill>
              </a:rPr>
              <a:t> Test)</a:t>
            </a:r>
            <a:endParaRPr lang="en-US" sz="4000" b="1" i="1" dirty="0">
              <a:solidFill>
                <a:srgbClr val="FF0000"/>
              </a:solidFill>
            </a:endParaRPr>
          </a:p>
        </p:txBody>
      </p:sp>
      <p:sp>
        <p:nvSpPr>
          <p:cNvPr id="5" name="TextBox 4"/>
          <p:cNvSpPr txBox="1"/>
          <p:nvPr/>
        </p:nvSpPr>
        <p:spPr>
          <a:xfrm>
            <a:off x="-11134" y="1074126"/>
            <a:ext cx="6001599" cy="923330"/>
          </a:xfrm>
          <a:prstGeom prst="rect">
            <a:avLst/>
          </a:prstGeom>
          <a:noFill/>
        </p:spPr>
        <p:txBody>
          <a:bodyPr wrap="square" rtlCol="0">
            <a:spAutoFit/>
          </a:bodyPr>
          <a:lstStyle/>
          <a:p>
            <a:r>
              <a:rPr lang="lv-LV" dirty="0" smtClean="0"/>
              <a:t>Ar </a:t>
            </a:r>
            <a:r>
              <a:rPr lang="lv-LV" b="1" i="1" dirty="0" err="1" smtClean="0"/>
              <a:t>Add</a:t>
            </a:r>
            <a:r>
              <a:rPr lang="lv-LV" b="1" i="1" dirty="0" smtClean="0"/>
              <a:t> </a:t>
            </a:r>
            <a:r>
              <a:rPr lang="lv-LV" b="1" i="1" dirty="0" err="1" smtClean="0"/>
              <a:t>New</a:t>
            </a:r>
            <a:r>
              <a:rPr lang="lv-LV" b="1" i="1" dirty="0" smtClean="0"/>
              <a:t> </a:t>
            </a:r>
            <a:r>
              <a:rPr lang="lv-LV" b="1" i="1" dirty="0" err="1" smtClean="0"/>
              <a:t>Item</a:t>
            </a:r>
            <a:r>
              <a:rPr lang="lv-LV" b="1" i="1" dirty="0" smtClean="0"/>
              <a:t> </a:t>
            </a:r>
            <a:r>
              <a:rPr lang="lv-LV" dirty="0" smtClean="0"/>
              <a:t>pievieno</a:t>
            </a:r>
            <a:r>
              <a:rPr lang="en-US" dirty="0" smtClean="0"/>
              <a:t> </a:t>
            </a:r>
            <a:r>
              <a:rPr lang="lv-LV" b="1" i="1" dirty="0" err="1" smtClean="0"/>
              <a:t>Question</a:t>
            </a:r>
            <a:r>
              <a:rPr lang="lv-LV" b="1" i="1" dirty="0" smtClean="0"/>
              <a:t> </a:t>
            </a:r>
            <a:r>
              <a:rPr lang="lv-LV" b="1" i="1" dirty="0" err="1" smtClean="0"/>
              <a:t>Pool</a:t>
            </a:r>
            <a:r>
              <a:rPr lang="lv-LV" b="1" i="1" dirty="0" smtClean="0"/>
              <a:t> Test</a:t>
            </a:r>
            <a:r>
              <a:rPr lang="lv-LV" i="1" dirty="0" smtClean="0"/>
              <a:t>, </a:t>
            </a:r>
            <a:r>
              <a:rPr lang="lv-LV" dirty="0" smtClean="0"/>
              <a:t>ieraksta nosaukumu. Jautājumus izveido ar </a:t>
            </a:r>
            <a:r>
              <a:rPr lang="lv-LV" i="1" dirty="0" err="1" smtClean="0"/>
              <a:t>Create</a:t>
            </a:r>
            <a:r>
              <a:rPr lang="lv-LV" i="1" dirty="0" smtClean="0"/>
              <a:t> </a:t>
            </a:r>
            <a:r>
              <a:rPr lang="lv-LV" i="1" dirty="0" err="1" smtClean="0"/>
              <a:t>Question</a:t>
            </a:r>
            <a:r>
              <a:rPr lang="lv-LV" i="1" dirty="0" smtClean="0"/>
              <a:t>,</a:t>
            </a:r>
            <a:r>
              <a:rPr lang="lv-LV" dirty="0" smtClean="0"/>
              <a:t> vai arī tos pievieno no jau esoša testa vai jautājuma krātuves. </a:t>
            </a:r>
          </a:p>
        </p:txBody>
      </p:sp>
      <p:sp>
        <p:nvSpPr>
          <p:cNvPr id="7" name="TextBox 6"/>
          <p:cNvSpPr txBox="1"/>
          <p:nvPr/>
        </p:nvSpPr>
        <p:spPr>
          <a:xfrm>
            <a:off x="4984037" y="2586107"/>
            <a:ext cx="2465352" cy="3139321"/>
          </a:xfrm>
          <a:prstGeom prst="rect">
            <a:avLst/>
          </a:prstGeom>
          <a:noFill/>
        </p:spPr>
        <p:txBody>
          <a:bodyPr wrap="square" rtlCol="0">
            <a:spAutoFit/>
          </a:bodyPr>
          <a:lstStyle/>
          <a:p>
            <a:r>
              <a:rPr lang="lv-LV" dirty="0" smtClean="0"/>
              <a:t>Krātuvē iekopēt jautājumus no citām jau esošām </a:t>
            </a:r>
            <a:r>
              <a:rPr lang="lv-LV" u="sng" dirty="0" smtClean="0"/>
              <a:t>krātuvēm</a:t>
            </a:r>
            <a:r>
              <a:rPr lang="lv-LV" dirty="0" smtClean="0"/>
              <a:t> var šādi: </a:t>
            </a:r>
          </a:p>
          <a:p>
            <a:r>
              <a:rPr lang="lv-LV" dirty="0" smtClean="0"/>
              <a:t>1)atver krātuvi, no kuras vēlas iekopēt jautājumu, atrod jautājumus, izvēlas </a:t>
            </a:r>
            <a:r>
              <a:rPr lang="lv-LV" i="1" dirty="0" err="1" smtClean="0"/>
              <a:t>Copy</a:t>
            </a:r>
            <a:r>
              <a:rPr lang="lv-LV" dirty="0" smtClean="0"/>
              <a:t>, nospiež </a:t>
            </a:r>
            <a:r>
              <a:rPr lang="lv-LV" i="1" dirty="0" err="1" smtClean="0"/>
              <a:t>Execute</a:t>
            </a:r>
            <a:r>
              <a:rPr lang="lv-LV" dirty="0" smtClean="0"/>
              <a:t>, </a:t>
            </a:r>
          </a:p>
          <a:p>
            <a:r>
              <a:rPr lang="lv-LV" dirty="0" smtClean="0"/>
              <a:t>2)Atver </a:t>
            </a:r>
            <a:r>
              <a:rPr lang="lv-LV" dirty="0"/>
              <a:t>jauno krātuvi un nospiež </a:t>
            </a:r>
            <a:r>
              <a:rPr lang="lv-LV" i="1" dirty="0" err="1"/>
              <a:t>Paste</a:t>
            </a:r>
            <a:r>
              <a:rPr lang="lv-LV" dirty="0"/>
              <a:t>. </a:t>
            </a:r>
            <a:endParaRPr lang="en-US" dirty="0"/>
          </a:p>
        </p:txBody>
      </p:sp>
      <p:sp>
        <p:nvSpPr>
          <p:cNvPr id="12" name="TextBox 11"/>
          <p:cNvSpPr txBox="1"/>
          <p:nvPr/>
        </p:nvSpPr>
        <p:spPr>
          <a:xfrm>
            <a:off x="7807812" y="3941096"/>
            <a:ext cx="3125174" cy="646331"/>
          </a:xfrm>
          <a:prstGeom prst="rect">
            <a:avLst/>
          </a:prstGeom>
          <a:noFill/>
        </p:spPr>
        <p:txBody>
          <a:bodyPr wrap="square" rtlCol="0">
            <a:spAutoFit/>
          </a:bodyPr>
          <a:lstStyle/>
          <a:p>
            <a:pPr algn="r"/>
            <a:r>
              <a:rPr lang="lv-LV" dirty="0" smtClean="0"/>
              <a:t>Jautājuma labošana – </a:t>
            </a:r>
            <a:r>
              <a:rPr lang="lv-LV" i="1" dirty="0" err="1" smtClean="0"/>
              <a:t>Actions</a:t>
            </a:r>
            <a:r>
              <a:rPr lang="lv-LV" i="1" dirty="0"/>
              <a:t> </a:t>
            </a:r>
            <a:r>
              <a:rPr lang="lv-LV" dirty="0" smtClean="0"/>
              <a:t>un izvēlas </a:t>
            </a:r>
            <a:r>
              <a:rPr lang="lv-LV" i="1" dirty="0" err="1" smtClean="0"/>
              <a:t>Edit</a:t>
            </a:r>
            <a:r>
              <a:rPr lang="lv-LV" i="1" dirty="0" smtClean="0"/>
              <a:t> </a:t>
            </a:r>
            <a:r>
              <a:rPr lang="lv-LV" i="1" dirty="0" err="1" smtClean="0"/>
              <a:t>Question</a:t>
            </a:r>
            <a:r>
              <a:rPr lang="lv-LV" i="1" dirty="0" smtClean="0"/>
              <a:t>.</a:t>
            </a:r>
            <a:endParaRPr lang="en-US" i="1" dirty="0"/>
          </a:p>
        </p:txBody>
      </p:sp>
      <p:cxnSp>
        <p:nvCxnSpPr>
          <p:cNvPr id="14" name="Elbow Connector 13"/>
          <p:cNvCxnSpPr/>
          <p:nvPr/>
        </p:nvCxnSpPr>
        <p:spPr>
          <a:xfrm rot="10800000" flipV="1">
            <a:off x="3327422" y="3899416"/>
            <a:ext cx="1672851" cy="729690"/>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a:off x="8718269" y="4630624"/>
            <a:ext cx="861001" cy="774608"/>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F503A482-B26E-4619-8C05-999878A4E0F4}" type="slidenum">
              <a:rPr lang="lv-LV" smtClean="0"/>
              <a:t>7</a:t>
            </a:fld>
            <a:endParaRPr lang="lv-LV"/>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69" y="2120385"/>
            <a:ext cx="3106126" cy="3082232"/>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77" y="5789901"/>
            <a:ext cx="10747402" cy="1018764"/>
          </a:xfrm>
          <a:prstGeom prst="rect">
            <a:avLst/>
          </a:prstGeom>
        </p:spPr>
      </p:pic>
      <p:cxnSp>
        <p:nvCxnSpPr>
          <p:cNvPr id="29" name="Elbow Connector 28"/>
          <p:cNvCxnSpPr/>
          <p:nvPr/>
        </p:nvCxnSpPr>
        <p:spPr>
          <a:xfrm rot="10800000" flipV="1">
            <a:off x="3357258" y="5252546"/>
            <a:ext cx="1689140" cy="275759"/>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a:off x="4887045" y="1786394"/>
            <a:ext cx="1209875" cy="123393"/>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524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264" y="-21789"/>
            <a:ext cx="9466908" cy="1325563"/>
          </a:xfrm>
        </p:spPr>
        <p:txBody>
          <a:bodyPr>
            <a:normAutofit/>
          </a:bodyPr>
          <a:lstStyle/>
          <a:p>
            <a:r>
              <a:rPr lang="lv-LV" sz="4000" b="1" dirty="0" smtClean="0"/>
              <a:t>Testa veidošana no </a:t>
            </a:r>
            <a:r>
              <a:rPr lang="lv-LV" sz="4000" b="1" i="1" dirty="0" err="1" smtClean="0">
                <a:solidFill>
                  <a:srgbClr val="FF0000"/>
                </a:solidFill>
              </a:rPr>
              <a:t>Question</a:t>
            </a:r>
            <a:r>
              <a:rPr lang="lv-LV" sz="4000" b="1" i="1" dirty="0" smtClean="0">
                <a:solidFill>
                  <a:srgbClr val="FF0000"/>
                </a:solidFill>
              </a:rPr>
              <a:t> </a:t>
            </a:r>
            <a:r>
              <a:rPr lang="lv-LV" sz="4000" b="1" i="1" dirty="0" err="1" smtClean="0">
                <a:solidFill>
                  <a:srgbClr val="FF0000"/>
                </a:solidFill>
              </a:rPr>
              <a:t>Pool</a:t>
            </a:r>
            <a:r>
              <a:rPr lang="lv-LV" sz="4000" b="1" i="1" dirty="0" smtClean="0">
                <a:solidFill>
                  <a:srgbClr val="FF0000"/>
                </a:solidFill>
              </a:rPr>
              <a:t> </a:t>
            </a:r>
            <a:r>
              <a:rPr lang="lv-LV" sz="4000" b="1" dirty="0" smtClean="0"/>
              <a:t>(no viena)</a:t>
            </a:r>
            <a:endParaRPr lang="en-US" sz="4000"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469" r="3032"/>
          <a:stretch/>
        </p:blipFill>
        <p:spPr>
          <a:xfrm>
            <a:off x="195135" y="1071136"/>
            <a:ext cx="5971714" cy="1518040"/>
          </a:xfrm>
          <a:prstGeom prst="rect">
            <a:avLst/>
          </a:prstGeom>
          <a:ln>
            <a:solidFill>
              <a:schemeClr val="bg2">
                <a:lumMod val="50000"/>
              </a:schemeClr>
            </a:solidFill>
          </a:ln>
        </p:spPr>
      </p:pic>
      <p:sp>
        <p:nvSpPr>
          <p:cNvPr id="5" name="TextBox 4"/>
          <p:cNvSpPr txBox="1"/>
          <p:nvPr/>
        </p:nvSpPr>
        <p:spPr>
          <a:xfrm>
            <a:off x="6154552" y="975282"/>
            <a:ext cx="6037448" cy="1477328"/>
          </a:xfrm>
          <a:prstGeom prst="rect">
            <a:avLst/>
          </a:prstGeom>
          <a:noFill/>
        </p:spPr>
        <p:txBody>
          <a:bodyPr wrap="square" rtlCol="0">
            <a:spAutoFit/>
          </a:bodyPr>
          <a:lstStyle/>
          <a:p>
            <a:r>
              <a:rPr lang="lv-LV" dirty="0" smtClean="0"/>
              <a:t>Izveidojot testu, pie galvenajiem iestatījumiem </a:t>
            </a:r>
            <a:r>
              <a:rPr lang="lv-LV" i="1" dirty="0" smtClean="0"/>
              <a:t>(</a:t>
            </a:r>
            <a:r>
              <a:rPr lang="lv-LV" i="1" dirty="0" err="1" smtClean="0"/>
              <a:t>General</a:t>
            </a:r>
            <a:r>
              <a:rPr lang="lv-LV" i="1" dirty="0" smtClean="0"/>
              <a:t>) </a:t>
            </a:r>
            <a:r>
              <a:rPr lang="lv-LV" dirty="0" smtClean="0"/>
              <a:t>jāizvēlas, ka jautājumi var tikt izmantoti citā testā un jānorāda, vai apmācamajiem visiem būs vienādi </a:t>
            </a:r>
            <a:r>
              <a:rPr lang="lv-LV" i="1" dirty="0"/>
              <a:t>(</a:t>
            </a:r>
            <a:r>
              <a:rPr lang="lv-LV" i="1" dirty="0" err="1"/>
              <a:t>Fixed</a:t>
            </a:r>
            <a:r>
              <a:rPr lang="lv-LV" i="1" dirty="0"/>
              <a:t> Set </a:t>
            </a:r>
            <a:r>
              <a:rPr lang="lv-LV" i="1" dirty="0" err="1"/>
              <a:t>of</a:t>
            </a:r>
            <a:r>
              <a:rPr lang="lv-LV" i="1" dirty="0"/>
              <a:t> </a:t>
            </a:r>
            <a:r>
              <a:rPr lang="lv-LV" i="1" dirty="0" err="1"/>
              <a:t>Questions</a:t>
            </a:r>
            <a:r>
              <a:rPr lang="lv-LV" i="1" dirty="0"/>
              <a:t>)</a:t>
            </a:r>
            <a:r>
              <a:rPr lang="lv-LV" i="1" dirty="0" smtClean="0"/>
              <a:t> </a:t>
            </a:r>
            <a:r>
              <a:rPr lang="lv-LV" dirty="0" smtClean="0"/>
              <a:t>jautājumi no krātuves vai dažādi </a:t>
            </a:r>
            <a:r>
              <a:rPr lang="lv-LV" i="1" dirty="0" smtClean="0"/>
              <a:t>(</a:t>
            </a:r>
            <a:r>
              <a:rPr lang="lv-LV" i="1" dirty="0" err="1" smtClean="0"/>
              <a:t>Random</a:t>
            </a:r>
            <a:r>
              <a:rPr lang="lv-LV" i="1" dirty="0" smtClean="0"/>
              <a:t> Set </a:t>
            </a:r>
            <a:r>
              <a:rPr lang="lv-LV" i="1" dirty="0" err="1" smtClean="0"/>
              <a:t>of</a:t>
            </a:r>
            <a:r>
              <a:rPr lang="lv-LV" i="1" dirty="0" smtClean="0"/>
              <a:t> </a:t>
            </a:r>
            <a:r>
              <a:rPr lang="lv-LV" i="1" dirty="0" err="1" smtClean="0"/>
              <a:t>Questions</a:t>
            </a:r>
            <a:r>
              <a:rPr lang="lv-LV" i="1" dirty="0" smtClean="0"/>
              <a:t>) </a:t>
            </a:r>
            <a:r>
              <a:rPr lang="lv-LV" dirty="0" smtClean="0"/>
              <a:t>(sistēma pati atlasīs)</a:t>
            </a:r>
            <a:endParaRPr lang="en-US" dirty="0"/>
          </a:p>
        </p:txBody>
      </p:sp>
      <p:sp>
        <p:nvSpPr>
          <p:cNvPr id="6" name="TextBox 5"/>
          <p:cNvSpPr txBox="1"/>
          <p:nvPr/>
        </p:nvSpPr>
        <p:spPr>
          <a:xfrm>
            <a:off x="195135" y="2792224"/>
            <a:ext cx="3801005" cy="369332"/>
          </a:xfrm>
          <a:prstGeom prst="rect">
            <a:avLst/>
          </a:prstGeom>
          <a:solidFill>
            <a:schemeClr val="accent2"/>
          </a:solidFill>
        </p:spPr>
        <p:txBody>
          <a:bodyPr wrap="square" rtlCol="0">
            <a:spAutoFit/>
          </a:bodyPr>
          <a:lstStyle/>
          <a:p>
            <a:r>
              <a:rPr lang="lv-LV" dirty="0"/>
              <a:t>I</a:t>
            </a:r>
            <a:r>
              <a:rPr lang="lv-LV" dirty="0" smtClean="0"/>
              <a:t>zvēlas opciju </a:t>
            </a:r>
            <a:r>
              <a:rPr lang="lv-LV" i="1" dirty="0" err="1" smtClean="0"/>
              <a:t>Add</a:t>
            </a:r>
            <a:r>
              <a:rPr lang="lv-LV" i="1" dirty="0" smtClean="0"/>
              <a:t> </a:t>
            </a:r>
            <a:r>
              <a:rPr lang="lv-LV" i="1" dirty="0" err="1" smtClean="0"/>
              <a:t>from</a:t>
            </a:r>
            <a:r>
              <a:rPr lang="lv-LV" i="1" dirty="0" smtClean="0"/>
              <a:t> </a:t>
            </a:r>
            <a:r>
              <a:rPr lang="lv-LV" i="1" dirty="0" err="1" smtClean="0"/>
              <a:t>Pool</a:t>
            </a:r>
            <a:endParaRPr lang="lv-LV" i="1" dirty="0" smtClean="0"/>
          </a:p>
        </p:txBody>
      </p:sp>
      <p:sp>
        <p:nvSpPr>
          <p:cNvPr id="8" name="TextBox 7"/>
          <p:cNvSpPr txBox="1"/>
          <p:nvPr/>
        </p:nvSpPr>
        <p:spPr>
          <a:xfrm>
            <a:off x="9026479" y="4863651"/>
            <a:ext cx="1417867" cy="1477328"/>
          </a:xfrm>
          <a:prstGeom prst="rect">
            <a:avLst/>
          </a:prstGeom>
          <a:noFill/>
        </p:spPr>
        <p:txBody>
          <a:bodyPr wrap="square" rtlCol="0">
            <a:spAutoFit/>
          </a:bodyPr>
          <a:lstStyle/>
          <a:p>
            <a:r>
              <a:rPr lang="lv-LV" dirty="0" smtClean="0"/>
              <a:t>Atlasa vajadzīgos jautājumus un nospiež </a:t>
            </a:r>
            <a:r>
              <a:rPr lang="lv-LV" i="1" dirty="0" smtClean="0"/>
              <a:t>Insert</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7515"/>
          <a:stretch/>
        </p:blipFill>
        <p:spPr>
          <a:xfrm>
            <a:off x="10409686" y="4406911"/>
            <a:ext cx="1419423" cy="2278756"/>
          </a:xfrm>
          <a:prstGeom prst="rect">
            <a:avLst/>
          </a:prstGeom>
        </p:spPr>
      </p:pic>
      <p:sp>
        <p:nvSpPr>
          <p:cNvPr id="10" name="TextBox 9"/>
          <p:cNvSpPr txBox="1"/>
          <p:nvPr/>
        </p:nvSpPr>
        <p:spPr>
          <a:xfrm>
            <a:off x="4173416" y="3258899"/>
            <a:ext cx="7655694" cy="923330"/>
          </a:xfrm>
          <a:prstGeom prst="rect">
            <a:avLst/>
          </a:prstGeom>
          <a:noFill/>
        </p:spPr>
        <p:txBody>
          <a:bodyPr wrap="square" rtlCol="0">
            <a:spAutoFit/>
          </a:bodyPr>
          <a:lstStyle/>
          <a:p>
            <a:r>
              <a:rPr lang="lv-LV" dirty="0" smtClean="0"/>
              <a:t>Atvērsies visi pieejamie jautājumi, ir 2 veidi, kā atlasīt jautājumus:</a:t>
            </a:r>
          </a:p>
          <a:p>
            <a:r>
              <a:rPr lang="lv-LV" dirty="0"/>
              <a:t>m</a:t>
            </a:r>
            <a:r>
              <a:rPr lang="lv-LV" dirty="0" smtClean="0"/>
              <a:t>eklēt pēc jautājuma </a:t>
            </a:r>
            <a:r>
              <a:rPr lang="lv-LV" u="sng" dirty="0" smtClean="0"/>
              <a:t>nosaukuma, apraksta, jautājuma statusa vai veida, autora vai </a:t>
            </a:r>
            <a:r>
              <a:rPr lang="lv-LV" b="1" u="sng" dirty="0" smtClean="0"/>
              <a:t>krātuves nosaukuma</a:t>
            </a:r>
            <a:r>
              <a:rPr lang="lv-LV" dirty="0" smtClean="0"/>
              <a:t>;</a:t>
            </a:r>
          </a:p>
        </p:txBody>
      </p:sp>
      <p:cxnSp>
        <p:nvCxnSpPr>
          <p:cNvPr id="12" name="Elbow Connector 11"/>
          <p:cNvCxnSpPr/>
          <p:nvPr/>
        </p:nvCxnSpPr>
        <p:spPr>
          <a:xfrm rot="10800000" flipV="1">
            <a:off x="6236748" y="2170291"/>
            <a:ext cx="2123481" cy="346278"/>
          </a:xfrm>
          <a:prstGeom prst="bentConnector3">
            <a:avLst>
              <a:gd name="adj1" fmla="val 104"/>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a:off x="6963508" y="4054850"/>
            <a:ext cx="3267854" cy="724309"/>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996139" y="2792224"/>
            <a:ext cx="8050724" cy="369332"/>
          </a:xfrm>
          <a:prstGeom prst="rect">
            <a:avLst/>
          </a:prstGeom>
          <a:noFill/>
        </p:spPr>
        <p:txBody>
          <a:bodyPr wrap="square" rtlCol="0">
            <a:spAutoFit/>
          </a:bodyPr>
          <a:lstStyle/>
          <a:p>
            <a:r>
              <a:rPr lang="lv-LV" b="1" i="1" dirty="0" smtClean="0">
                <a:solidFill>
                  <a:srgbClr val="FF0000"/>
                </a:solidFill>
              </a:rPr>
              <a:t>N.B.! Lai izveidotu testu no jautājumu krātuves – jautājumu krātuvei jābūt Online!</a:t>
            </a:r>
            <a:endParaRPr lang="en-GB" b="1" i="1" dirty="0">
              <a:solidFill>
                <a:srgbClr val="FF0000"/>
              </a:solidFill>
            </a:endParaRPr>
          </a:p>
        </p:txBody>
      </p:sp>
      <p:sp>
        <p:nvSpPr>
          <p:cNvPr id="3" name="Slide Number Placeholder 2"/>
          <p:cNvSpPr>
            <a:spLocks noGrp="1"/>
          </p:cNvSpPr>
          <p:nvPr>
            <p:ph type="sldNum" sz="quarter" idx="12"/>
          </p:nvPr>
        </p:nvSpPr>
        <p:spPr/>
        <p:txBody>
          <a:bodyPr/>
          <a:lstStyle/>
          <a:p>
            <a:fld id="{F503A482-B26E-4619-8C05-999878A4E0F4}" type="slidenum">
              <a:rPr lang="lv-LV" smtClean="0"/>
              <a:t>8</a:t>
            </a:fld>
            <a:endParaRPr lang="lv-LV"/>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34" y="3186063"/>
            <a:ext cx="3775567" cy="150844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48" y="4982309"/>
            <a:ext cx="8605512" cy="1875692"/>
          </a:xfrm>
          <a:prstGeom prst="rect">
            <a:avLst/>
          </a:prstGeom>
        </p:spPr>
      </p:pic>
    </p:spTree>
    <p:extLst>
      <p:ext uri="{BB962C8B-B14F-4D97-AF65-F5344CB8AC3E}">
        <p14:creationId xmlns:p14="http://schemas.microsoft.com/office/powerpoint/2010/main" val="3052996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4684" y="760487"/>
            <a:ext cx="6451870" cy="2308324"/>
          </a:xfrm>
          <a:prstGeom prst="rect">
            <a:avLst/>
          </a:prstGeom>
          <a:solidFill>
            <a:schemeClr val="bg1"/>
          </a:solidFill>
        </p:spPr>
        <p:txBody>
          <a:bodyPr wrap="square" rtlCol="0">
            <a:spAutoFit/>
          </a:bodyPr>
          <a:lstStyle/>
          <a:p>
            <a:r>
              <a:rPr lang="lv-LV" dirty="0" smtClean="0"/>
              <a:t>Ja veido testu </a:t>
            </a:r>
            <a:r>
              <a:rPr lang="lv-LV" b="1" dirty="0" smtClean="0"/>
              <a:t>no divām vai vairākām jautājumu krātuvēm</a:t>
            </a:r>
            <a:r>
              <a:rPr lang="lv-LV" dirty="0" smtClean="0"/>
              <a:t>, pie testa iestatījumiem jāiestata </a:t>
            </a:r>
            <a:r>
              <a:rPr lang="lv-LV" i="1" dirty="0" err="1" smtClean="0"/>
              <a:t>Random</a:t>
            </a:r>
            <a:r>
              <a:rPr lang="lv-LV" i="1" dirty="0" smtClean="0"/>
              <a:t> </a:t>
            </a:r>
            <a:r>
              <a:rPr lang="lv-LV" i="1" dirty="0"/>
              <a:t>Set </a:t>
            </a:r>
            <a:r>
              <a:rPr lang="lv-LV" i="1" dirty="0" err="1"/>
              <a:t>of</a:t>
            </a:r>
            <a:r>
              <a:rPr lang="lv-LV" i="1" dirty="0"/>
              <a:t> </a:t>
            </a:r>
            <a:r>
              <a:rPr lang="lv-LV" i="1" dirty="0" err="1" smtClean="0"/>
              <a:t>Questions</a:t>
            </a:r>
            <a:r>
              <a:rPr lang="lv-LV" i="1" dirty="0" smtClean="0"/>
              <a:t>, </a:t>
            </a:r>
            <a:r>
              <a:rPr lang="lv-LV" dirty="0" smtClean="0"/>
              <a:t>tad sistēma jautājumus atlasīs pati.  </a:t>
            </a:r>
          </a:p>
          <a:p>
            <a:r>
              <a:rPr lang="lv-LV" dirty="0" smtClean="0"/>
              <a:t>Pie </a:t>
            </a:r>
            <a:r>
              <a:rPr lang="lv-LV" i="1" dirty="0" err="1" smtClean="0"/>
              <a:t>Amount</a:t>
            </a:r>
            <a:r>
              <a:rPr lang="lv-LV" i="1" dirty="0" smtClean="0"/>
              <a:t> </a:t>
            </a:r>
            <a:r>
              <a:rPr lang="lv-LV" i="1" dirty="0" err="1" smtClean="0"/>
              <a:t>of</a:t>
            </a:r>
            <a:r>
              <a:rPr lang="lv-LV" i="1" dirty="0" smtClean="0"/>
              <a:t> </a:t>
            </a:r>
            <a:r>
              <a:rPr lang="lv-LV" i="1" dirty="0" err="1" smtClean="0"/>
              <a:t>Questions</a:t>
            </a:r>
            <a:r>
              <a:rPr lang="lv-LV" i="1" dirty="0" smtClean="0"/>
              <a:t> ir divas iespējas </a:t>
            </a:r>
            <a:r>
              <a:rPr lang="lv-LV" dirty="0" smtClean="0"/>
              <a:t>– 1)</a:t>
            </a:r>
            <a:r>
              <a:rPr lang="en-GB" dirty="0"/>
              <a:t> </a:t>
            </a:r>
            <a:r>
              <a:rPr lang="lv-LV" dirty="0" smtClean="0"/>
              <a:t>iestatīt kopējo jautājumu skaitu visam testam </a:t>
            </a:r>
            <a:r>
              <a:rPr lang="lv-LV" i="1" dirty="0" smtClean="0"/>
              <a:t>(</a:t>
            </a:r>
            <a:r>
              <a:rPr lang="en-GB" i="1" dirty="0" smtClean="0"/>
              <a:t>Define </a:t>
            </a:r>
            <a:r>
              <a:rPr lang="en-GB" i="1" dirty="0"/>
              <a:t>the amount of questions per </a:t>
            </a:r>
            <a:r>
              <a:rPr lang="en-GB" i="1" dirty="0" smtClean="0"/>
              <a:t>test</a:t>
            </a:r>
            <a:r>
              <a:rPr lang="lv-LV" i="1" dirty="0" smtClean="0"/>
              <a:t>), </a:t>
            </a:r>
            <a:r>
              <a:rPr lang="lv-LV" dirty="0" smtClean="0"/>
              <a:t>2)</a:t>
            </a:r>
            <a:r>
              <a:rPr lang="lv-LV" dirty="0"/>
              <a:t> iestatīt </a:t>
            </a:r>
            <a:r>
              <a:rPr lang="lv-LV" dirty="0" smtClean="0"/>
              <a:t>jautājumu skaitu, ko sistēma ņems no katras krātuves </a:t>
            </a:r>
            <a:r>
              <a:rPr lang="lv-LV" i="1" dirty="0" smtClean="0"/>
              <a:t>(</a:t>
            </a:r>
            <a:r>
              <a:rPr lang="en-GB" i="1" dirty="0"/>
              <a:t>Define the amount of questions per selected question pool and taxonomy </a:t>
            </a:r>
            <a:r>
              <a:rPr lang="en-GB" i="1" dirty="0" smtClean="0"/>
              <a:t>node</a:t>
            </a:r>
            <a:r>
              <a:rPr lang="lv-LV" i="1" dirty="0" smtClean="0"/>
              <a:t>)</a:t>
            </a:r>
          </a:p>
        </p:txBody>
      </p:sp>
      <p:sp>
        <p:nvSpPr>
          <p:cNvPr id="10" name="TextBox 9"/>
          <p:cNvSpPr txBox="1"/>
          <p:nvPr/>
        </p:nvSpPr>
        <p:spPr>
          <a:xfrm>
            <a:off x="5372492" y="3068811"/>
            <a:ext cx="4331233" cy="646331"/>
          </a:xfrm>
          <a:prstGeom prst="rect">
            <a:avLst/>
          </a:prstGeom>
          <a:noFill/>
        </p:spPr>
        <p:txBody>
          <a:bodyPr wrap="square" rtlCol="0">
            <a:spAutoFit/>
          </a:bodyPr>
          <a:lstStyle/>
          <a:p>
            <a:r>
              <a:rPr lang="lv-LV" dirty="0" smtClean="0"/>
              <a:t>Rīkjoslā izvēlas </a:t>
            </a:r>
            <a:r>
              <a:rPr lang="lv-LV" i="1" dirty="0" err="1" smtClean="0"/>
              <a:t>Selected</a:t>
            </a:r>
            <a:r>
              <a:rPr lang="lv-LV" i="1" dirty="0" smtClean="0"/>
              <a:t> </a:t>
            </a:r>
            <a:r>
              <a:rPr lang="lv-LV" i="1" dirty="0" err="1" smtClean="0"/>
              <a:t>Question</a:t>
            </a:r>
            <a:r>
              <a:rPr lang="lv-LV" i="1" dirty="0" smtClean="0"/>
              <a:t> </a:t>
            </a:r>
            <a:r>
              <a:rPr lang="lv-LV" i="1" dirty="0" err="1" smtClean="0"/>
              <a:t>Pools</a:t>
            </a:r>
            <a:r>
              <a:rPr lang="lv-LV" dirty="0" smtClean="0"/>
              <a:t> un </a:t>
            </a:r>
            <a:r>
              <a:rPr lang="lv-LV" dirty="0"/>
              <a:t>izvēlas </a:t>
            </a:r>
            <a:r>
              <a:rPr lang="lv-LV" i="1" dirty="0" err="1"/>
              <a:t>New</a:t>
            </a:r>
            <a:r>
              <a:rPr lang="lv-LV" i="1" dirty="0"/>
              <a:t> </a:t>
            </a:r>
            <a:r>
              <a:rPr lang="lv-LV" i="1" dirty="0" err="1"/>
              <a:t>Rule</a:t>
            </a:r>
            <a:r>
              <a:rPr lang="lv-LV" i="1" dirty="0"/>
              <a:t> </a:t>
            </a:r>
            <a:r>
              <a:rPr lang="lv-LV" i="1" dirty="0" err="1"/>
              <a:t>for</a:t>
            </a:r>
            <a:r>
              <a:rPr lang="lv-LV" i="1" dirty="0"/>
              <a:t> </a:t>
            </a:r>
            <a:r>
              <a:rPr lang="lv-LV" i="1" dirty="0" err="1"/>
              <a:t>Selection</a:t>
            </a:r>
            <a:r>
              <a:rPr lang="lv-LV" i="1" dirty="0"/>
              <a:t> </a:t>
            </a:r>
            <a:r>
              <a:rPr lang="lv-LV" i="1" dirty="0" err="1"/>
              <a:t>of</a:t>
            </a:r>
            <a:r>
              <a:rPr lang="lv-LV" i="1" dirty="0"/>
              <a:t> </a:t>
            </a:r>
            <a:r>
              <a:rPr lang="lv-LV" i="1" dirty="0" err="1"/>
              <a:t>Questions</a:t>
            </a:r>
            <a:endParaRPr lang="en-US" i="1" dirty="0"/>
          </a:p>
        </p:txBody>
      </p:sp>
      <p:sp>
        <p:nvSpPr>
          <p:cNvPr id="11" name="Title 1"/>
          <p:cNvSpPr>
            <a:spLocks noGrp="1"/>
          </p:cNvSpPr>
          <p:nvPr>
            <p:ph type="title"/>
          </p:nvPr>
        </p:nvSpPr>
        <p:spPr>
          <a:xfrm>
            <a:off x="1441057" y="-276640"/>
            <a:ext cx="9970552" cy="1325563"/>
          </a:xfrm>
        </p:spPr>
        <p:txBody>
          <a:bodyPr>
            <a:normAutofit/>
          </a:bodyPr>
          <a:lstStyle/>
          <a:p>
            <a:r>
              <a:rPr lang="lv-LV" sz="4000" b="1" dirty="0" smtClean="0"/>
              <a:t>Testa veidošana no </a:t>
            </a:r>
            <a:r>
              <a:rPr lang="lv-LV" sz="4000" b="1" i="1" dirty="0" err="1" smtClean="0">
                <a:solidFill>
                  <a:srgbClr val="FF0000"/>
                </a:solidFill>
              </a:rPr>
              <a:t>Question</a:t>
            </a:r>
            <a:r>
              <a:rPr lang="lv-LV" sz="4000" b="1" i="1" dirty="0" smtClean="0">
                <a:solidFill>
                  <a:srgbClr val="FF0000"/>
                </a:solidFill>
              </a:rPr>
              <a:t> </a:t>
            </a:r>
            <a:r>
              <a:rPr lang="lv-LV" sz="4000" b="1" i="1" dirty="0" err="1" smtClean="0">
                <a:solidFill>
                  <a:srgbClr val="FF0000"/>
                </a:solidFill>
              </a:rPr>
              <a:t>Pool</a:t>
            </a:r>
            <a:r>
              <a:rPr lang="lv-LV" sz="4000" b="1" i="1" dirty="0" smtClean="0">
                <a:solidFill>
                  <a:srgbClr val="FF0000"/>
                </a:solidFill>
              </a:rPr>
              <a:t> </a:t>
            </a:r>
            <a:r>
              <a:rPr lang="lv-LV" sz="4000" b="1" dirty="0" smtClean="0"/>
              <a:t>(no vairākiem)</a:t>
            </a:r>
            <a:endParaRPr lang="en-US" sz="4000" b="1" dirty="0"/>
          </a:p>
        </p:txBody>
      </p:sp>
      <p:sp>
        <p:nvSpPr>
          <p:cNvPr id="15" name="TextBox 14"/>
          <p:cNvSpPr txBox="1"/>
          <p:nvPr/>
        </p:nvSpPr>
        <p:spPr>
          <a:xfrm>
            <a:off x="228985" y="5194347"/>
            <a:ext cx="7004774" cy="1477328"/>
          </a:xfrm>
          <a:prstGeom prst="rect">
            <a:avLst/>
          </a:prstGeom>
          <a:noFill/>
        </p:spPr>
        <p:txBody>
          <a:bodyPr wrap="square" rtlCol="0">
            <a:spAutoFit/>
          </a:bodyPr>
          <a:lstStyle/>
          <a:p>
            <a:r>
              <a:rPr lang="lv-LV" dirty="0" smtClean="0"/>
              <a:t>Ja ir izvēlēta iespēja definēt jautājumu skaitu katrai krātuvei, tad pie </a:t>
            </a:r>
            <a:r>
              <a:rPr lang="lv-LV" i="1" dirty="0" err="1" smtClean="0"/>
              <a:t>Question</a:t>
            </a:r>
            <a:r>
              <a:rPr lang="lv-LV" i="1" dirty="0" smtClean="0"/>
              <a:t> </a:t>
            </a:r>
            <a:r>
              <a:rPr lang="lv-LV" i="1" dirty="0" err="1" smtClean="0"/>
              <a:t>Amount</a:t>
            </a:r>
            <a:r>
              <a:rPr lang="lv-LV" i="1" dirty="0" smtClean="0"/>
              <a:t> </a:t>
            </a:r>
            <a:r>
              <a:rPr lang="lv-LV" dirty="0" smtClean="0"/>
              <a:t>to skaitu var norādīt, vai spiežot </a:t>
            </a:r>
            <a:r>
              <a:rPr lang="lv-LV" i="1" dirty="0" err="1" smtClean="0"/>
              <a:t>Action</a:t>
            </a:r>
            <a:r>
              <a:rPr lang="lv-LV" dirty="0" smtClean="0"/>
              <a:t> un tad </a:t>
            </a:r>
            <a:r>
              <a:rPr lang="lv-LV" i="1" dirty="0" err="1" smtClean="0"/>
              <a:t>Edit</a:t>
            </a:r>
            <a:r>
              <a:rPr lang="lv-LV" dirty="0" smtClean="0"/>
              <a:t> (ja šī iespēja bija ielikta pirms krātuves izvēles, tad to skaitu norāda jau pievienojot krātuvi). Kad ir pievienoti izvēlētās jautājumu krātuves, jānospiež </a:t>
            </a:r>
            <a:r>
              <a:rPr lang="lv-LV" i="1" dirty="0" err="1" smtClean="0"/>
              <a:t>Synchronize</a:t>
            </a:r>
            <a:r>
              <a:rPr lang="lv-LV" i="1" dirty="0" smtClean="0"/>
              <a:t> </a:t>
            </a:r>
            <a:r>
              <a:rPr lang="lv-LV" i="1" dirty="0" err="1" smtClean="0"/>
              <a:t>Questions</a:t>
            </a:r>
            <a:r>
              <a:rPr lang="lv-LV" i="1" dirty="0" smtClean="0"/>
              <a:t> </a:t>
            </a:r>
            <a:r>
              <a:rPr lang="lv-LV" i="1" dirty="0" err="1" smtClean="0"/>
              <a:t>from</a:t>
            </a:r>
            <a:r>
              <a:rPr lang="lv-LV" i="1" dirty="0" smtClean="0"/>
              <a:t> </a:t>
            </a:r>
            <a:r>
              <a:rPr lang="lv-LV" i="1" dirty="0" err="1" smtClean="0"/>
              <a:t>Pool</a:t>
            </a:r>
            <a:r>
              <a:rPr lang="lv-LV" i="1" dirty="0" smtClean="0"/>
              <a:t>.</a:t>
            </a:r>
            <a:endParaRPr lang="en-US" i="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15" y="1121940"/>
            <a:ext cx="5252275" cy="1806338"/>
          </a:xfrm>
          <a:prstGeom prst="rect">
            <a:avLst/>
          </a:prstGeom>
        </p:spPr>
      </p:pic>
      <p:sp>
        <p:nvSpPr>
          <p:cNvPr id="16" name="TextBox 15"/>
          <p:cNvSpPr txBox="1"/>
          <p:nvPr/>
        </p:nvSpPr>
        <p:spPr>
          <a:xfrm>
            <a:off x="327115" y="689928"/>
            <a:ext cx="5252275" cy="369332"/>
          </a:xfrm>
          <a:prstGeom prst="rect">
            <a:avLst/>
          </a:prstGeom>
          <a:solidFill>
            <a:schemeClr val="accent2"/>
          </a:solidFill>
        </p:spPr>
        <p:txBody>
          <a:bodyPr wrap="square" rtlCol="0">
            <a:spAutoFit/>
          </a:bodyPr>
          <a:lstStyle/>
          <a:p>
            <a:r>
              <a:rPr lang="lv-LV" i="1" dirty="0" err="1"/>
              <a:t>Add</a:t>
            </a:r>
            <a:r>
              <a:rPr lang="lv-LV" i="1" dirty="0"/>
              <a:t> </a:t>
            </a:r>
            <a:r>
              <a:rPr lang="lv-LV" i="1" dirty="0" err="1"/>
              <a:t>New</a:t>
            </a:r>
            <a:r>
              <a:rPr lang="lv-LV" i="1" dirty="0"/>
              <a:t> </a:t>
            </a:r>
            <a:r>
              <a:rPr lang="lv-LV" i="1" dirty="0" err="1"/>
              <a:t>Item</a:t>
            </a:r>
            <a:r>
              <a:rPr lang="lv-LV" i="1" dirty="0"/>
              <a:t> -&gt; </a:t>
            </a:r>
            <a:r>
              <a:rPr lang="lv-LV" i="1" dirty="0" smtClean="0"/>
              <a:t>Test </a:t>
            </a:r>
            <a:r>
              <a:rPr lang="lv-LV" i="1" dirty="0"/>
              <a:t>-&gt; </a:t>
            </a:r>
            <a:r>
              <a:rPr lang="lv-LV" i="1" dirty="0" err="1"/>
              <a:t>Questions</a:t>
            </a:r>
            <a:r>
              <a:rPr lang="lv-LV" i="1" dirty="0"/>
              <a:t> -&gt; </a:t>
            </a:r>
            <a:r>
              <a:rPr lang="lv-LV" i="1" dirty="0" err="1" smtClean="0"/>
              <a:t>Configuration</a:t>
            </a:r>
            <a:endParaRPr lang="lv-LV" i="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3840"/>
          <a:stretch/>
        </p:blipFill>
        <p:spPr>
          <a:xfrm>
            <a:off x="333171" y="3052381"/>
            <a:ext cx="4533298" cy="2031063"/>
          </a:xfrm>
          <a:prstGeom prst="rect">
            <a:avLst/>
          </a:prstGeom>
        </p:spPr>
      </p:pic>
      <p:cxnSp>
        <p:nvCxnSpPr>
          <p:cNvPr id="17" name="Elbow Connector 16"/>
          <p:cNvCxnSpPr/>
          <p:nvPr/>
        </p:nvCxnSpPr>
        <p:spPr>
          <a:xfrm rot="10800000" flipV="1">
            <a:off x="3203009" y="3561933"/>
            <a:ext cx="2202049" cy="8611"/>
          </a:xfrm>
          <a:prstGeom prst="bent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0800000" flipV="1">
            <a:off x="3004812" y="3704805"/>
            <a:ext cx="2598442" cy="1108119"/>
          </a:xfrm>
          <a:prstGeom prst="bentConnector3">
            <a:avLst>
              <a:gd name="adj1" fmla="val 109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3759" y="3771706"/>
            <a:ext cx="4670082" cy="2756918"/>
          </a:xfrm>
          <a:prstGeom prst="rect">
            <a:avLst/>
          </a:prstGeom>
        </p:spPr>
      </p:pic>
      <p:cxnSp>
        <p:nvCxnSpPr>
          <p:cNvPr id="25" name="Elbow Connector 24"/>
          <p:cNvCxnSpPr/>
          <p:nvPr/>
        </p:nvCxnSpPr>
        <p:spPr>
          <a:xfrm rot="10800000" flipV="1">
            <a:off x="6318551" y="6203531"/>
            <a:ext cx="4313287" cy="562125"/>
          </a:xfrm>
          <a:prstGeom prst="bentConnector3">
            <a:avLst>
              <a:gd name="adj1" fmla="val -304"/>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10800000" flipV="1">
            <a:off x="6426333" y="4678036"/>
            <a:ext cx="780946" cy="405407"/>
          </a:xfrm>
          <a:prstGeom prst="bentConnector3">
            <a:avLst>
              <a:gd name="adj1" fmla="val 103583"/>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F503A482-B26E-4619-8C05-999878A4E0F4}" type="slidenum">
              <a:rPr lang="lv-LV" smtClean="0"/>
              <a:t>9</a:t>
            </a:fld>
            <a:endParaRPr lang="lv-LV"/>
          </a:p>
        </p:txBody>
      </p:sp>
    </p:spTree>
    <p:extLst>
      <p:ext uri="{BB962C8B-B14F-4D97-AF65-F5344CB8AC3E}">
        <p14:creationId xmlns:p14="http://schemas.microsoft.com/office/powerpoint/2010/main" val="4106166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2124</TotalTime>
  <Words>2722</Words>
  <Application>Microsoft Office PowerPoint</Application>
  <PresentationFormat>Widescreen</PresentationFormat>
  <Paragraphs>207</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ILIAS KURSA ATGĀDNE</vt:lpstr>
      <vt:lpstr>Materiālu pievienošana - Add New Item</vt:lpstr>
      <vt:lpstr>Materiāla pievienošana (File) - word, ppt, pdf, video, audio, attēli</vt:lpstr>
      <vt:lpstr>Linka izveide uz esošu materiālu mapi (Category link)</vt:lpstr>
      <vt:lpstr>Testa veidošana (TEST)</vt:lpstr>
      <vt:lpstr>Jautājumu veidi (Question type)</vt:lpstr>
      <vt:lpstr>Jautājumu krātuve (Question Pool Test)</vt:lpstr>
      <vt:lpstr>Testa veidošana no Question Pool (no viena)</vt:lpstr>
      <vt:lpstr>Testa veidošana no Question Pool (no vairākiem)</vt:lpstr>
      <vt:lpstr>     </vt:lpstr>
      <vt:lpstr>PowerPoint Presentation</vt:lpstr>
      <vt:lpstr>PowerPoint Presentation</vt:lpstr>
      <vt:lpstr>PowerPoint Presentation</vt:lpstr>
      <vt:lpstr>Forums (Forum)</vt:lpstr>
      <vt:lpstr>PowerPoint Presentation</vt:lpstr>
      <vt:lpstr>PowerPoint Presentation</vt:lpstr>
      <vt:lpstr>Mācību moduļa veidošana (Learning Module ILIAS)</vt:lpstr>
      <vt:lpstr>Interaktīvā attēla veidošana (Insert Interactive Image)</vt:lpstr>
      <vt:lpstr>PowerPoint Presentation</vt:lpstr>
      <vt:lpstr>PowerPoint Presentation</vt:lpstr>
      <vt:lpstr>Materiālu grupēšana pa tēmām (Item Group)</vt:lpstr>
      <vt:lpstr>Kursa e-vides izskats</vt:lpstr>
    </vt:vector>
  </TitlesOfParts>
  <Company>LV NAF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OF-4 Tomass Delvers</dc:creator>
  <cp:lastModifiedBy>CIV Liene Štūlberga</cp:lastModifiedBy>
  <cp:revision>235</cp:revision>
  <cp:lastPrinted>2023-04-12T07:22:10Z</cp:lastPrinted>
  <dcterms:created xsi:type="dcterms:W3CDTF">2020-12-16T13:17:02Z</dcterms:created>
  <dcterms:modified xsi:type="dcterms:W3CDTF">2023-04-12T07:24:46Z</dcterms:modified>
</cp:coreProperties>
</file>